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331" r:id="rId3"/>
    <p:sldId id="260" r:id="rId4"/>
    <p:sldId id="266" r:id="rId5"/>
    <p:sldId id="2332" r:id="rId6"/>
    <p:sldId id="2333" r:id="rId7"/>
    <p:sldId id="349" r:id="rId8"/>
    <p:sldId id="279" r:id="rId9"/>
    <p:sldId id="263" r:id="rId10"/>
    <p:sldId id="335" r:id="rId11"/>
    <p:sldId id="2285" r:id="rId12"/>
    <p:sldId id="2334" r:id="rId13"/>
    <p:sldId id="2336" r:id="rId14"/>
    <p:sldId id="2286" r:id="rId15"/>
    <p:sldId id="2293" r:id="rId16"/>
    <p:sldId id="2287" r:id="rId17"/>
    <p:sldId id="2295" r:id="rId18"/>
    <p:sldId id="2337" r:id="rId19"/>
    <p:sldId id="2289" r:id="rId20"/>
    <p:sldId id="355" r:id="rId21"/>
    <p:sldId id="2339" r:id="rId22"/>
    <p:sldId id="2284" r:id="rId23"/>
    <p:sldId id="2340" r:id="rId24"/>
    <p:sldId id="377" r:id="rId25"/>
    <p:sldId id="356" r:id="rId26"/>
    <p:sldId id="2342" r:id="rId27"/>
    <p:sldId id="353" r:id="rId28"/>
    <p:sldId id="445" r:id="rId29"/>
    <p:sldId id="2280" r:id="rId30"/>
    <p:sldId id="340" r:id="rId31"/>
    <p:sldId id="2291" r:id="rId32"/>
    <p:sldId id="2283" r:id="rId33"/>
    <p:sldId id="2292" r:id="rId34"/>
    <p:sldId id="2290" r:id="rId35"/>
    <p:sldId id="2344" r:id="rId36"/>
    <p:sldId id="2281" r:id="rId37"/>
    <p:sldId id="2298" r:id="rId38"/>
    <p:sldId id="2300" r:id="rId39"/>
    <p:sldId id="2282" r:id="rId40"/>
    <p:sldId id="2345" r:id="rId41"/>
    <p:sldId id="2349" r:id="rId42"/>
    <p:sldId id="2347" r:id="rId43"/>
    <p:sldId id="2346" r:id="rId44"/>
    <p:sldId id="2296" r:id="rId45"/>
    <p:sldId id="337" r:id="rId46"/>
    <p:sldId id="2335" r:id="rId47"/>
    <p:sldId id="262" r:id="rId48"/>
    <p:sldId id="2299" r:id="rId49"/>
    <p:sldId id="2297" r:id="rId50"/>
    <p:sldId id="261" r:id="rId51"/>
    <p:sldId id="2327" r:id="rId52"/>
    <p:sldId id="2328" r:id="rId53"/>
    <p:sldId id="264" r:id="rId54"/>
    <p:sldId id="2329" r:id="rId55"/>
    <p:sldId id="2330" r:id="rId56"/>
    <p:sldId id="2348" r:id="rId5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769317-B2D4-5471-19B1-6DE3914D1852}" name="Pum Christina" initials="CP" userId="S::p42991@fhooe.at::a82e7e0d-e68d-43fd-9ce2-ebf69d9ea0b4" providerId="AD"/>
  <p188:author id="{1B4AC096-938E-68D6-4EE9-921EE60D4EB1}" name="Wiesinger Sophie" initials="SW" userId="S::p40244@fhooe.at::1ff5ae8a-81df-4efe-9fc1-fdd4a494fae9" providerId="AD"/>
  <p188:author id="{7233BA9D-3C72-7553-A7D0-C964B0D6B17A}" name="Haller Alexandra" initials="AH" userId="S::p41184@fhooe.at::0055e21f-e096-423d-9457-e0de0f335c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A6169"/>
    <a:srgbClr val="39D3DD"/>
    <a:srgbClr val="77ED7D"/>
    <a:srgbClr val="FCDA28"/>
    <a:srgbClr val="F2AF0D"/>
    <a:srgbClr val="41D5E3"/>
    <a:srgbClr val="1B7E86"/>
    <a:srgbClr val="3CC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E52FF-E682-4BDA-8FAF-EA9B73D03E63}" v="2" dt="2026-02-26T06:56:19.69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5" autoAdjust="0"/>
    <p:restoredTop sz="59171" autoAdjust="0"/>
  </p:normalViewPr>
  <p:slideViewPr>
    <p:cSldViewPr snapToGrid="0">
      <p:cViewPr varScale="1">
        <p:scale>
          <a:sx n="62" d="100"/>
          <a:sy n="62" d="100"/>
        </p:scale>
        <p:origin x="2016" y="60"/>
      </p:cViewPr>
      <p:guideLst/>
    </p:cSldViewPr>
  </p:slideViewPr>
  <p:outlineViewPr>
    <p:cViewPr>
      <p:scale>
        <a:sx n="33" d="100"/>
        <a:sy n="33" d="100"/>
      </p:scale>
      <p:origin x="0" y="-1349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m Christina" userId="a82e7e0d-e68d-43fd-9ce2-ebf69d9ea0b4" providerId="ADAL" clId="{C74C004E-2192-4A0B-857F-355394A13FB5}"/>
    <pc:docChg chg="modSld">
      <pc:chgData name="Pum Christina" userId="a82e7e0d-e68d-43fd-9ce2-ebf69d9ea0b4" providerId="ADAL" clId="{C74C004E-2192-4A0B-857F-355394A13FB5}" dt="2026-02-26T06:56:19.699" v="18"/>
      <pc:docMkLst>
        <pc:docMk/>
      </pc:docMkLst>
      <pc:sldChg chg="modSp mod">
        <pc:chgData name="Pum Christina" userId="a82e7e0d-e68d-43fd-9ce2-ebf69d9ea0b4" providerId="ADAL" clId="{C74C004E-2192-4A0B-857F-355394A13FB5}" dt="2026-02-26T06:56:19.699" v="18"/>
        <pc:sldMkLst>
          <pc:docMk/>
          <pc:sldMk cId="3747806136" sldId="2327"/>
        </pc:sldMkLst>
        <pc:spChg chg="mod">
          <ac:chgData name="Pum Christina" userId="a82e7e0d-e68d-43fd-9ce2-ebf69d9ea0b4" providerId="ADAL" clId="{C74C004E-2192-4A0B-857F-355394A13FB5}" dt="2026-02-26T06:56:19.699" v="18"/>
          <ac:spMkLst>
            <pc:docMk/>
            <pc:sldMk cId="3747806136" sldId="2327"/>
            <ac:spMk id="3" creationId="{ADF02A5B-AA6B-C79B-E4A2-2B43B2B49A5B}"/>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ln>
          <a:solidFill>
            <a:srgbClr val="0A6169"/>
          </a:solidFill>
        </a:ln>
      </dgm:spPr>
      <dgm:t>
        <a:bodyPr/>
        <a:lstStyle/>
        <a:p>
          <a:r>
            <a:rPr lang="de-AT" sz="2000" dirty="0">
              <a:solidFill>
                <a:srgbClr val="0A6169"/>
              </a:solidFill>
              <a:latin typeface="Mangal Pro" panose="00000500000000000000" pitchFamily="2" charset="0"/>
              <a:cs typeface="Mangal Pro" panose="00000500000000000000" pitchFamily="2" charset="0"/>
            </a:rPr>
            <a:t>Logistik 4.0</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Autonomes Fahren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rgbClr val="0A6169"/>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Logistik 4.0</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Autonomes Fahren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94C466-D924-4FB5-B90E-7D7315509B54}" type="doc">
      <dgm:prSet loTypeId="urn:microsoft.com/office/officeart/2005/8/layout/vList3" loCatId="list" qsTypeId="urn:microsoft.com/office/officeart/2005/8/quickstyle/simple2" qsCatId="simple" csTypeId="urn:microsoft.com/office/officeart/2005/8/colors/accent1_2" csCatId="accent1" phldr="1"/>
      <dgm:spPr/>
    </dgm:pt>
    <dgm:pt modelId="{DE2EA796-6D89-4F47-8099-90D0F95D1531}">
      <dgm:prSet phldrT="[Text]" custT="1"/>
      <dgm:spPr>
        <a:solidFill>
          <a:schemeClr val="accent1">
            <a:lumMod val="20000"/>
            <a:lumOff val="80000"/>
          </a:schemeClr>
        </a:solidFill>
        <a:ln>
          <a:solidFill>
            <a:schemeClr val="bg1"/>
          </a:solidFill>
        </a:ln>
      </dgm:spPr>
      <dgm:t>
        <a:bodyPr/>
        <a:lstStyle/>
        <a:p>
          <a:r>
            <a:rPr lang="de-AT" sz="2000" dirty="0">
              <a:solidFill>
                <a:srgbClr val="0A6169"/>
              </a:solidFill>
              <a:latin typeface="Mangal Pro" panose="00000500000000000000" pitchFamily="2" charset="0"/>
              <a:cs typeface="Mangal Pro" panose="00000500000000000000" pitchFamily="2" charset="0"/>
            </a:rPr>
            <a:t>Logistik 4.0</a:t>
          </a:r>
        </a:p>
      </dgm:t>
    </dgm:pt>
    <dgm:pt modelId="{AC36719B-EF96-445C-8304-BE3D85164F6C}" type="parTrans" cxnId="{4ABC5E85-3401-4134-A2D7-C20779FFD7A6}">
      <dgm:prSet/>
      <dgm:spPr/>
      <dgm:t>
        <a:bodyPr/>
        <a:lstStyle/>
        <a:p>
          <a:endParaRPr lang="de-AT"/>
        </a:p>
      </dgm:t>
    </dgm:pt>
    <dgm:pt modelId="{5DC7AD5B-207A-4B2C-BFBD-DE3968258A91}" type="sibTrans" cxnId="{4ABC5E85-3401-4134-A2D7-C20779FFD7A6}">
      <dgm:prSet/>
      <dgm:spPr/>
      <dgm:t>
        <a:bodyPr/>
        <a:lstStyle/>
        <a:p>
          <a:endParaRPr lang="de-AT"/>
        </a:p>
      </dgm:t>
    </dgm:pt>
    <dgm:pt modelId="{CF11DA5D-D131-441E-8D23-A04D96831F4C}">
      <dgm:prSet phldrT="[Text]" custT="1"/>
      <dgm:spPr>
        <a:solidFill>
          <a:schemeClr val="accent1">
            <a:lumMod val="20000"/>
            <a:lumOff val="80000"/>
          </a:schemeClr>
        </a:solidFill>
      </dgm:spPr>
      <dgm:t>
        <a:bodyPr/>
        <a:lstStyle/>
        <a:p>
          <a:r>
            <a:rPr lang="de-AT" sz="2000" dirty="0">
              <a:solidFill>
                <a:srgbClr val="0A6169"/>
              </a:solidFill>
              <a:latin typeface="Mangal Pro" panose="00000500000000000000" pitchFamily="2" charset="0"/>
              <a:cs typeface="Mangal Pro" panose="00000500000000000000" pitchFamily="2" charset="0"/>
            </a:rPr>
            <a:t>Autonomes Fahren</a:t>
          </a:r>
        </a:p>
      </dgm:t>
    </dgm:pt>
    <dgm:pt modelId="{D1845607-B05D-4F5A-8845-60292A149D65}" type="parTrans" cxnId="{391F9302-7CD6-4D09-935C-52C0A34DEA67}">
      <dgm:prSet/>
      <dgm:spPr/>
      <dgm:t>
        <a:bodyPr/>
        <a:lstStyle/>
        <a:p>
          <a:endParaRPr lang="de-AT"/>
        </a:p>
      </dgm:t>
    </dgm:pt>
    <dgm:pt modelId="{E2EB35A0-2A32-4D9B-875A-6D1A80034927}" type="sibTrans" cxnId="{391F9302-7CD6-4D09-935C-52C0A34DEA67}">
      <dgm:prSet/>
      <dgm:spPr/>
      <dgm:t>
        <a:bodyPr/>
        <a:lstStyle/>
        <a:p>
          <a:endParaRPr lang="de-AT"/>
        </a:p>
      </dgm:t>
    </dgm:pt>
    <dgm:pt modelId="{8F0EEDE7-2921-4999-A5B7-E9EC3B5435CC}">
      <dgm:prSet phldrT="[Text]" custT="1"/>
      <dgm:spPr>
        <a:solidFill>
          <a:schemeClr val="accent1"/>
        </a:solidFill>
        <a:ln>
          <a:solidFill>
            <a:schemeClr val="accent1">
              <a:lumMod val="50000"/>
            </a:schemeClr>
          </a:solidFill>
        </a:ln>
      </dgm:spPr>
      <dgm:t>
        <a:bodyPr/>
        <a:lstStyle/>
        <a:p>
          <a:r>
            <a:rPr lang="de-AT" sz="2000" dirty="0">
              <a:solidFill>
                <a:srgbClr val="0A6169"/>
              </a:solidFill>
              <a:latin typeface="Mangal Pro" panose="00000500000000000000" pitchFamily="2" charset="0"/>
              <a:cs typeface="Mangal Pro" panose="00000500000000000000" pitchFamily="2" charset="0"/>
            </a:rPr>
            <a:t>Nachhaltige Technologien</a:t>
          </a:r>
        </a:p>
      </dgm:t>
    </dgm:pt>
    <dgm:pt modelId="{3CCB655F-6663-4596-A3B8-27D26A05A5CA}" type="parTrans" cxnId="{B8E31613-708F-4712-AF5C-BBA774D68D1E}">
      <dgm:prSet/>
      <dgm:spPr/>
      <dgm:t>
        <a:bodyPr/>
        <a:lstStyle/>
        <a:p>
          <a:endParaRPr lang="de-AT"/>
        </a:p>
      </dgm:t>
    </dgm:pt>
    <dgm:pt modelId="{3122BC99-0B04-4AAB-888D-65C8867469E3}" type="sibTrans" cxnId="{B8E31613-708F-4712-AF5C-BBA774D68D1E}">
      <dgm:prSet/>
      <dgm:spPr/>
      <dgm:t>
        <a:bodyPr/>
        <a:lstStyle/>
        <a:p>
          <a:endParaRPr lang="de-AT"/>
        </a:p>
      </dgm:t>
    </dgm:pt>
    <dgm:pt modelId="{198E78D2-0B7B-490F-AADB-1D007AAF9C5C}" type="pres">
      <dgm:prSet presAssocID="{4094C466-D924-4FB5-B90E-7D7315509B54}" presName="linearFlow" presStyleCnt="0">
        <dgm:presLayoutVars>
          <dgm:dir/>
          <dgm:resizeHandles val="exact"/>
        </dgm:presLayoutVars>
      </dgm:prSet>
      <dgm:spPr/>
    </dgm:pt>
    <dgm:pt modelId="{53F54BDB-338D-431B-A97D-F7DC1D9B853A}" type="pres">
      <dgm:prSet presAssocID="{DE2EA796-6D89-4F47-8099-90D0F95D1531}" presName="composite" presStyleCnt="0"/>
      <dgm:spPr/>
    </dgm:pt>
    <dgm:pt modelId="{CA3E8892-4E50-4B65-98E3-D1044BF7D925}" type="pres">
      <dgm:prSet presAssocID="{DE2EA796-6D89-4F47-8099-90D0F95D1531}"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bg1"/>
          </a:solidFill>
        </a:ln>
      </dgm:spPr>
    </dgm:pt>
    <dgm:pt modelId="{62FE23A6-63A9-4435-827C-18F5549350F3}" type="pres">
      <dgm:prSet presAssocID="{DE2EA796-6D89-4F47-8099-90D0F95D1531}" presName="txShp" presStyleLbl="node1" presStyleIdx="0" presStyleCnt="3">
        <dgm:presLayoutVars>
          <dgm:bulletEnabled val="1"/>
        </dgm:presLayoutVars>
      </dgm:prSet>
      <dgm:spPr/>
    </dgm:pt>
    <dgm:pt modelId="{B28D2B6F-1811-4EE0-9421-495947B59C93}" type="pres">
      <dgm:prSet presAssocID="{5DC7AD5B-207A-4B2C-BFBD-DE3968258A91}" presName="spacing" presStyleCnt="0"/>
      <dgm:spPr/>
    </dgm:pt>
    <dgm:pt modelId="{AA07D373-BEF4-4E3E-AACE-A8800E67337A}" type="pres">
      <dgm:prSet presAssocID="{CF11DA5D-D131-441E-8D23-A04D96831F4C}" presName="composite" presStyleCnt="0"/>
      <dgm:spPr/>
    </dgm:pt>
    <dgm:pt modelId="{79744E4A-1ADB-4BEA-8773-2BB14D19B5F7}" type="pres">
      <dgm:prSet presAssocID="{CF11DA5D-D131-441E-8D23-A04D96831F4C}" presName="imgShp" presStyleLbl="fgImgPlace1" presStyleIdx="1"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D68947A3-5836-42A8-8BDE-E8FB2ACB08A5}" type="pres">
      <dgm:prSet presAssocID="{CF11DA5D-D131-441E-8D23-A04D96831F4C}" presName="txShp" presStyleLbl="node1" presStyleIdx="1" presStyleCnt="3">
        <dgm:presLayoutVars>
          <dgm:bulletEnabled val="1"/>
        </dgm:presLayoutVars>
      </dgm:prSet>
      <dgm:spPr/>
    </dgm:pt>
    <dgm:pt modelId="{78F96137-7185-4ABF-A76E-5DF1E328CFAC}" type="pres">
      <dgm:prSet presAssocID="{E2EB35A0-2A32-4D9B-875A-6D1A80034927}" presName="spacing" presStyleCnt="0"/>
      <dgm:spPr/>
    </dgm:pt>
    <dgm:pt modelId="{F79D544E-7239-48D5-9141-45CFB2584899}" type="pres">
      <dgm:prSet presAssocID="{8F0EEDE7-2921-4999-A5B7-E9EC3B5435CC}" presName="composite" presStyleCnt="0"/>
      <dgm:spPr/>
    </dgm:pt>
    <dgm:pt modelId="{2EEA31F9-4FC0-463E-8050-6998BD36AD0D}" type="pres">
      <dgm:prSet presAssocID="{8F0EEDE7-2921-4999-A5B7-E9EC3B5435CC}" presName="imgShp" presStyleLbl="fgImgPlace1" presStyleIdx="2"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solidFill>
            <a:schemeClr val="accent1">
              <a:lumMod val="50000"/>
            </a:schemeClr>
          </a:solidFill>
        </a:ln>
      </dgm:spPr>
    </dgm:pt>
    <dgm:pt modelId="{329A5207-9F3F-445E-BD5A-37903562FBDC}" type="pres">
      <dgm:prSet presAssocID="{8F0EEDE7-2921-4999-A5B7-E9EC3B5435CC}" presName="txShp" presStyleLbl="node1" presStyleIdx="2" presStyleCnt="3">
        <dgm:presLayoutVars>
          <dgm:bulletEnabled val="1"/>
        </dgm:presLayoutVars>
      </dgm:prSet>
      <dgm:spPr/>
    </dgm:pt>
  </dgm:ptLst>
  <dgm:cxnLst>
    <dgm:cxn modelId="{391F9302-7CD6-4D09-935C-52C0A34DEA67}" srcId="{4094C466-D924-4FB5-B90E-7D7315509B54}" destId="{CF11DA5D-D131-441E-8D23-A04D96831F4C}" srcOrd="1" destOrd="0" parTransId="{D1845607-B05D-4F5A-8845-60292A149D65}" sibTransId="{E2EB35A0-2A32-4D9B-875A-6D1A80034927}"/>
    <dgm:cxn modelId="{E3035512-EE8B-43D5-AFB4-2C66F304EB4F}" type="presOf" srcId="{DE2EA796-6D89-4F47-8099-90D0F95D1531}" destId="{62FE23A6-63A9-4435-827C-18F5549350F3}" srcOrd="0" destOrd="0" presId="urn:microsoft.com/office/officeart/2005/8/layout/vList3"/>
    <dgm:cxn modelId="{B8E31613-708F-4712-AF5C-BBA774D68D1E}" srcId="{4094C466-D924-4FB5-B90E-7D7315509B54}" destId="{8F0EEDE7-2921-4999-A5B7-E9EC3B5435CC}" srcOrd="2" destOrd="0" parTransId="{3CCB655F-6663-4596-A3B8-27D26A05A5CA}" sibTransId="{3122BC99-0B04-4AAB-888D-65C8867469E3}"/>
    <dgm:cxn modelId="{6379E826-EC1B-45BB-AD16-8F9341C4702D}" type="presOf" srcId="{CF11DA5D-D131-441E-8D23-A04D96831F4C}" destId="{D68947A3-5836-42A8-8BDE-E8FB2ACB08A5}" srcOrd="0" destOrd="0" presId="urn:microsoft.com/office/officeart/2005/8/layout/vList3"/>
    <dgm:cxn modelId="{25BFA743-6FDB-4A2C-8BAC-007B567F82DB}" type="presOf" srcId="{4094C466-D924-4FB5-B90E-7D7315509B54}" destId="{198E78D2-0B7B-490F-AADB-1D007AAF9C5C}" srcOrd="0" destOrd="0" presId="urn:microsoft.com/office/officeart/2005/8/layout/vList3"/>
    <dgm:cxn modelId="{8B763781-D80C-4910-B95D-03F5D4012D47}" type="presOf" srcId="{8F0EEDE7-2921-4999-A5B7-E9EC3B5435CC}" destId="{329A5207-9F3F-445E-BD5A-37903562FBDC}" srcOrd="0" destOrd="0" presId="urn:microsoft.com/office/officeart/2005/8/layout/vList3"/>
    <dgm:cxn modelId="{4ABC5E85-3401-4134-A2D7-C20779FFD7A6}" srcId="{4094C466-D924-4FB5-B90E-7D7315509B54}" destId="{DE2EA796-6D89-4F47-8099-90D0F95D1531}" srcOrd="0" destOrd="0" parTransId="{AC36719B-EF96-445C-8304-BE3D85164F6C}" sibTransId="{5DC7AD5B-207A-4B2C-BFBD-DE3968258A91}"/>
    <dgm:cxn modelId="{3AAB66ED-6061-4325-AA5B-11150D8B6D59}" type="presParOf" srcId="{198E78D2-0B7B-490F-AADB-1D007AAF9C5C}" destId="{53F54BDB-338D-431B-A97D-F7DC1D9B853A}" srcOrd="0" destOrd="0" presId="urn:microsoft.com/office/officeart/2005/8/layout/vList3"/>
    <dgm:cxn modelId="{E11B0DF9-BF5E-412F-B1A5-CD8263F255C7}" type="presParOf" srcId="{53F54BDB-338D-431B-A97D-F7DC1D9B853A}" destId="{CA3E8892-4E50-4B65-98E3-D1044BF7D925}" srcOrd="0" destOrd="0" presId="urn:microsoft.com/office/officeart/2005/8/layout/vList3"/>
    <dgm:cxn modelId="{24DA09A4-9A0A-4138-A2B4-5D1470A5561D}" type="presParOf" srcId="{53F54BDB-338D-431B-A97D-F7DC1D9B853A}" destId="{62FE23A6-63A9-4435-827C-18F5549350F3}" srcOrd="1" destOrd="0" presId="urn:microsoft.com/office/officeart/2005/8/layout/vList3"/>
    <dgm:cxn modelId="{78FFA2E5-A6D3-4130-9136-61411FCDC02B}" type="presParOf" srcId="{198E78D2-0B7B-490F-AADB-1D007AAF9C5C}" destId="{B28D2B6F-1811-4EE0-9421-495947B59C93}" srcOrd="1" destOrd="0" presId="urn:microsoft.com/office/officeart/2005/8/layout/vList3"/>
    <dgm:cxn modelId="{C4AB5E10-54B0-4A78-A783-DEFD220A9419}" type="presParOf" srcId="{198E78D2-0B7B-490F-AADB-1D007AAF9C5C}" destId="{AA07D373-BEF4-4E3E-AACE-A8800E67337A}" srcOrd="2" destOrd="0" presId="urn:microsoft.com/office/officeart/2005/8/layout/vList3"/>
    <dgm:cxn modelId="{3E2952A9-36B9-483B-B7A9-F3D9233821A5}" type="presParOf" srcId="{AA07D373-BEF4-4E3E-AACE-A8800E67337A}" destId="{79744E4A-1ADB-4BEA-8773-2BB14D19B5F7}" srcOrd="0" destOrd="0" presId="urn:microsoft.com/office/officeart/2005/8/layout/vList3"/>
    <dgm:cxn modelId="{5E49BD4A-A196-46A7-BF93-0E4F859C41A4}" type="presParOf" srcId="{AA07D373-BEF4-4E3E-AACE-A8800E67337A}" destId="{D68947A3-5836-42A8-8BDE-E8FB2ACB08A5}" srcOrd="1" destOrd="0" presId="urn:microsoft.com/office/officeart/2005/8/layout/vList3"/>
    <dgm:cxn modelId="{27FB3297-A215-4282-90AC-CB225A01AB1D}" type="presParOf" srcId="{198E78D2-0B7B-490F-AADB-1D007AAF9C5C}" destId="{78F96137-7185-4ABF-A76E-5DF1E328CFAC}" srcOrd="3" destOrd="0" presId="urn:microsoft.com/office/officeart/2005/8/layout/vList3"/>
    <dgm:cxn modelId="{6DB8681C-EBA9-4B50-8559-1309C0486726}" type="presParOf" srcId="{198E78D2-0B7B-490F-AADB-1D007AAF9C5C}" destId="{F79D544E-7239-48D5-9141-45CFB2584899}" srcOrd="4" destOrd="0" presId="urn:microsoft.com/office/officeart/2005/8/layout/vList3"/>
    <dgm:cxn modelId="{AFBCB4C7-89AF-4302-9653-A951544F4629}" type="presParOf" srcId="{F79D544E-7239-48D5-9141-45CFB2584899}" destId="{2EEA31F9-4FC0-463E-8050-6998BD36AD0D}" srcOrd="0" destOrd="0" presId="urn:microsoft.com/office/officeart/2005/8/layout/vList3"/>
    <dgm:cxn modelId="{FE6B69A9-93A8-42AE-8D15-FE2A5CEAEFBB}" type="presParOf" srcId="{F79D544E-7239-48D5-9141-45CFB2584899}" destId="{329A5207-9F3F-445E-BD5A-37903562FBD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2" qsCatId="simple" csTypeId="urn:microsoft.com/office/officeart/2005/8/colors/accent1_1" csCatId="accent1" phldr="1"/>
      <dgm:spPr/>
      <dgm:t>
        <a:bodyPr/>
        <a:lstStyle/>
        <a:p>
          <a:endParaRPr lang="en-US"/>
        </a:p>
      </dgm:t>
    </dgm:pt>
    <dgm:pt modelId="{27FD9526-A7D7-4850-A68F-E752CEA0FC17}">
      <dgm:prSet phldrT="[Text]"/>
      <dgm:spPr/>
      <dgm:t>
        <a:bodyPr/>
        <a:lstStyle/>
        <a:p>
          <a:r>
            <a:rPr lang="de-AT" noProof="0" dirty="0">
              <a:latin typeface="Mangal Pro" panose="00000500000000000000" pitchFamily="2" charset="0"/>
              <a:cs typeface="Mangal Pro" panose="00000500000000000000" pitchFamily="2" charset="0"/>
            </a:rPr>
            <a:t>Grüne Logistik</a:t>
          </a:r>
          <a:endParaRPr lang="en-US" noProof="0" dirty="0">
            <a:latin typeface="Mangal Pro" panose="00000500000000000000" pitchFamily="2" charset="0"/>
            <a:cs typeface="Mangal Pro" panose="00000500000000000000" pitchFamily="2" charset="0"/>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custT="1"/>
      <dgm:spPr/>
      <dgm:t>
        <a:bodyPr/>
        <a:lstStyle/>
        <a:p>
          <a:r>
            <a:rPr lang="de-DE" sz="1500" noProof="0" dirty="0">
              <a:latin typeface="Mangal Pro" panose="00000500000000000000" pitchFamily="2" charset="0"/>
              <a:cs typeface="Mangal Pro" panose="00000500000000000000" pitchFamily="2" charset="0"/>
            </a:rPr>
            <a:t>ökonomisch</a:t>
          </a: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dgm:t>
        <a:bodyPr/>
        <a:lstStyle/>
        <a:p>
          <a:endParaRPr lang="en-US"/>
        </a:p>
      </dgm:t>
    </dgm:pt>
    <dgm:pt modelId="{F3C398E5-6FF4-4B3C-A55D-4F36B27A562C}">
      <dgm:prSet phldrT="[Text]" custT="1"/>
      <dgm:spPr/>
      <dgm:t>
        <a:bodyPr/>
        <a:lstStyle/>
        <a:p>
          <a:r>
            <a:rPr lang="de-DE" sz="1500" noProof="0" dirty="0">
              <a:latin typeface="Mangal Pro" panose="00000500000000000000" pitchFamily="2" charset="0"/>
              <a:cs typeface="Mangal Pro" panose="00000500000000000000" pitchFamily="2" charset="0"/>
            </a:rPr>
            <a:t>ökologisch</a:t>
          </a: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dgm:t>
        <a:bodyPr/>
        <a:lstStyle/>
        <a:p>
          <a:endParaRPr lang="en-US"/>
        </a:p>
      </dgm:t>
    </dgm:pt>
    <dgm:pt modelId="{B415C00F-E08C-49B8-8F17-5294B2E55417}">
      <dgm:prSet phldrT="[Text]" custT="1"/>
      <dgm:spPr/>
      <dgm:t>
        <a:bodyPr/>
        <a:lstStyle/>
        <a:p>
          <a:r>
            <a:rPr lang="de-DE" sz="1500" noProof="0" dirty="0">
              <a:latin typeface="Mangal Pro" panose="00000500000000000000" pitchFamily="2" charset="0"/>
              <a:cs typeface="Mangal Pro" panose="00000500000000000000" pitchFamily="2" charset="0"/>
            </a:rPr>
            <a:t>sozial</a:t>
          </a: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dgm:t>
        <a:bodyPr/>
        <a:lstStyle/>
        <a:p>
          <a:endParaRPr lang="en-US"/>
        </a:p>
      </dgm:t>
    </dgm:pt>
    <dgm:pt modelId="{338BDF43-FE19-44AF-99E1-9EB3DC56D683}">
      <dgm:prSet phldrT="[Text]"/>
      <dgm:spPr/>
      <dgm:t>
        <a:bodyPr/>
        <a:lstStyle/>
        <a:p>
          <a:endParaRPr lang="de-DE"/>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pt>
    <dgm:pt modelId="{86CBC136-3B15-4498-8873-13D013288D95}" type="pres">
      <dgm:prSet presAssocID="{27FD9526-A7D7-4850-A68F-E752CEA0FC17}" presName="centerShape" presStyleLbl="node0" presStyleIdx="0" presStyleCnt="1" custScaleX="151155" custScaleY="150992"/>
      <dgm:spPr/>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pt>
    <dgm:pt modelId="{57AF851F-14FB-4B83-B109-3E12500493D2}" type="pres">
      <dgm:prSet presAssocID="{89678FA0-C91F-4D02-8A4B-02896D9A1711}" presName="dummy" presStyleCnt="0"/>
      <dgm:spPr/>
    </dgm:pt>
    <dgm:pt modelId="{7BD19704-07BC-439A-9995-CE79F7B5E3B4}" type="pres">
      <dgm:prSet presAssocID="{7E21E039-D1EF-40D1-A5DC-06FEECA98011}" presName="sibTrans" presStyleLbl="sibTrans2D1" presStyleIdx="0" presStyleCnt="3"/>
      <dgm:spPr/>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pt>
    <dgm:pt modelId="{5864EC9C-7D46-423B-8C9A-910D2489C08E}" type="pres">
      <dgm:prSet presAssocID="{F3C398E5-6FF4-4B3C-A55D-4F36B27A562C}" presName="dummy" presStyleCnt="0"/>
      <dgm:spPr/>
    </dgm:pt>
    <dgm:pt modelId="{28EFE443-7143-4AAD-ABEC-201551FBAA11}" type="pres">
      <dgm:prSet presAssocID="{E4A5D400-188C-402B-AAEF-785AAE7A739E}" presName="sibTrans" presStyleLbl="sibTrans2D1" presStyleIdx="1" presStyleCnt="3"/>
      <dgm:spPr/>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pt>
    <dgm:pt modelId="{A304E40A-702A-43C9-B2DA-12E0F31E678C}" type="pres">
      <dgm:prSet presAssocID="{B415C00F-E08C-49B8-8F17-5294B2E55417}" presName="dummy" presStyleCnt="0"/>
      <dgm:spPr/>
    </dgm:pt>
    <dgm:pt modelId="{5CA4BF62-B4D2-4B2D-8812-308B3FA8B94C}" type="pres">
      <dgm:prSet presAssocID="{6C6B5E18-A48E-417B-888F-E0F082C63D75}" presName="sibTrans" presStyleLbl="sibTrans2D1" presStyleIdx="2" presStyleCnt="3"/>
      <dgm:spPr/>
    </dgm:pt>
  </dgm:ptLst>
  <dgm:cxnLst>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82CFF018-6D9F-4F89-99F1-93611B79FA99}" type="presOf" srcId="{B415C00F-E08C-49B8-8F17-5294B2E55417}" destId="{208ABFAC-2E4C-45E5-885D-03A2DF98BCDA}"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DFB6B42A-C73E-4455-B47D-C8AF7D2E6C4B}" type="presOf" srcId="{7E21E039-D1EF-40D1-A5DC-06FEECA98011}" destId="{7BD19704-07BC-439A-9995-CE79F7B5E3B4}"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39319F93-299C-4BF6-9078-C24A513ED284}" type="presOf" srcId="{F3C398E5-6FF4-4B3C-A55D-4F36B27A562C}" destId="{71652D85-593F-4AB9-8988-2F1F840B4FB3}"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hueOff val="0"/>
            <a:satOff val="0"/>
            <a:lumOff val="0"/>
            <a:alphaOff val="0"/>
          </a:schemeClr>
        </a:solid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Logistik 4.0</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rgbClr val="0A6169"/>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Autonomes Fahren</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Logistik 4.0</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Autonomes Fahren</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23A6-63A9-4435-827C-18F5549350F3}">
      <dsp:nvSpPr>
        <dsp:cNvPr id="0" name=""/>
        <dsp:cNvSpPr/>
      </dsp:nvSpPr>
      <dsp:spPr>
        <a:xfrm rot="10800000">
          <a:off x="2164361" y="457"/>
          <a:ext cx="7529612" cy="1071218"/>
        </a:xfrm>
        <a:prstGeom prst="homePlate">
          <a:avLst/>
        </a:prstGeom>
        <a:solidFill>
          <a:schemeClr val="accent1">
            <a:lumMod val="20000"/>
            <a:lumOff val="80000"/>
          </a:schemeClr>
        </a:solid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Logistik 4.0</a:t>
          </a:r>
        </a:p>
      </dsp:txBody>
      <dsp:txXfrm rot="10800000">
        <a:off x="2432165" y="457"/>
        <a:ext cx="7261808" cy="1071218"/>
      </dsp:txXfrm>
    </dsp:sp>
    <dsp:sp modelId="{CA3E8892-4E50-4B65-98E3-D1044BF7D925}">
      <dsp:nvSpPr>
        <dsp:cNvPr id="0" name=""/>
        <dsp:cNvSpPr/>
      </dsp:nvSpPr>
      <dsp:spPr>
        <a:xfrm>
          <a:off x="1628751" y="457"/>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bg1"/>
          </a:solidFill>
          <a:prstDash val="solid"/>
          <a:miter lim="800000"/>
        </a:ln>
        <a:effectLst/>
      </dsp:spPr>
      <dsp:style>
        <a:lnRef idx="3">
          <a:scrgbClr r="0" g="0" b="0"/>
        </a:lnRef>
        <a:fillRef idx="1">
          <a:scrgbClr r="0" g="0" b="0"/>
        </a:fillRef>
        <a:effectRef idx="1">
          <a:scrgbClr r="0" g="0" b="0"/>
        </a:effectRef>
        <a:fontRef idx="minor"/>
      </dsp:style>
    </dsp:sp>
    <dsp:sp modelId="{D68947A3-5836-42A8-8BDE-E8FB2ACB08A5}">
      <dsp:nvSpPr>
        <dsp:cNvPr id="0" name=""/>
        <dsp:cNvSpPr/>
      </dsp:nvSpPr>
      <dsp:spPr>
        <a:xfrm rot="10800000">
          <a:off x="2164361" y="1339480"/>
          <a:ext cx="7529612" cy="1071218"/>
        </a:xfrm>
        <a:prstGeom prst="homePlate">
          <a:avLst/>
        </a:prstGeom>
        <a:solidFill>
          <a:schemeClr val="accent1">
            <a:lumMod val="20000"/>
            <a:lumOff val="8000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Autonomes Fahren</a:t>
          </a:r>
        </a:p>
      </dsp:txBody>
      <dsp:txXfrm rot="10800000">
        <a:off x="2432165" y="1339480"/>
        <a:ext cx="7261808" cy="1071218"/>
      </dsp:txXfrm>
    </dsp:sp>
    <dsp:sp modelId="{79744E4A-1ADB-4BEA-8773-2BB14D19B5F7}">
      <dsp:nvSpPr>
        <dsp:cNvPr id="0" name=""/>
        <dsp:cNvSpPr/>
      </dsp:nvSpPr>
      <dsp:spPr>
        <a:xfrm>
          <a:off x="1628751" y="1339480"/>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29A5207-9F3F-445E-BD5A-37903562FBDC}">
      <dsp:nvSpPr>
        <dsp:cNvPr id="0" name=""/>
        <dsp:cNvSpPr/>
      </dsp:nvSpPr>
      <dsp:spPr>
        <a:xfrm rot="10800000">
          <a:off x="2164361" y="2678503"/>
          <a:ext cx="7529612" cy="1071218"/>
        </a:xfrm>
        <a:prstGeom prst="homePlate">
          <a:avLst/>
        </a:prstGeom>
        <a:solidFill>
          <a:schemeClr val="accent1"/>
        </a:solid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72378" tIns="76200" rIns="142240" bIns="76200" numCol="1" spcCol="1270" anchor="ctr" anchorCtr="0">
          <a:noAutofit/>
        </a:bodyPr>
        <a:lstStyle/>
        <a:p>
          <a:pPr marL="0" lvl="0" indent="0" algn="ctr" defTabSz="889000">
            <a:lnSpc>
              <a:spcPct val="90000"/>
            </a:lnSpc>
            <a:spcBef>
              <a:spcPct val="0"/>
            </a:spcBef>
            <a:spcAft>
              <a:spcPct val="35000"/>
            </a:spcAft>
            <a:buNone/>
          </a:pPr>
          <a:r>
            <a:rPr lang="de-AT" sz="2000" kern="1200" dirty="0">
              <a:solidFill>
                <a:srgbClr val="0A6169"/>
              </a:solidFill>
              <a:latin typeface="Mangal Pro" panose="00000500000000000000" pitchFamily="2" charset="0"/>
              <a:cs typeface="Mangal Pro" panose="00000500000000000000" pitchFamily="2" charset="0"/>
            </a:rPr>
            <a:t>Nachhaltige Technologien</a:t>
          </a:r>
        </a:p>
      </dsp:txBody>
      <dsp:txXfrm rot="10800000">
        <a:off x="2432165" y="2678503"/>
        <a:ext cx="7261808" cy="1071218"/>
      </dsp:txXfrm>
    </dsp:sp>
    <dsp:sp modelId="{2EEA31F9-4FC0-463E-8050-6998BD36AD0D}">
      <dsp:nvSpPr>
        <dsp:cNvPr id="0" name=""/>
        <dsp:cNvSpPr/>
      </dsp:nvSpPr>
      <dsp:spPr>
        <a:xfrm>
          <a:off x="1628751" y="2678503"/>
          <a:ext cx="1071218" cy="107121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25400" cap="flat" cmpd="sng" algn="ctr">
          <a:solidFill>
            <a:schemeClr val="accent1">
              <a:lumMod val="5000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941269" y="621946"/>
          <a:ext cx="3507173" cy="3507173"/>
        </a:xfrm>
        <a:prstGeom prst="blockArc">
          <a:avLst>
            <a:gd name="adj1" fmla="val 900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EFE443-7143-4AAD-ABEC-201551FBAA11}">
      <dsp:nvSpPr>
        <dsp:cNvPr id="0" name=""/>
        <dsp:cNvSpPr/>
      </dsp:nvSpPr>
      <dsp:spPr>
        <a:xfrm>
          <a:off x="1941269" y="621946"/>
          <a:ext cx="3507173" cy="3507173"/>
        </a:xfrm>
        <a:prstGeom prst="blockArc">
          <a:avLst>
            <a:gd name="adj1" fmla="val 1800000"/>
            <a:gd name="adj2" fmla="val 90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BD19704-07BC-439A-9995-CE79F7B5E3B4}">
      <dsp:nvSpPr>
        <dsp:cNvPr id="0" name=""/>
        <dsp:cNvSpPr/>
      </dsp:nvSpPr>
      <dsp:spPr>
        <a:xfrm>
          <a:off x="1941269" y="621946"/>
          <a:ext cx="3507173" cy="3507173"/>
        </a:xfrm>
        <a:prstGeom prst="blockArc">
          <a:avLst>
            <a:gd name="adj1" fmla="val 16200000"/>
            <a:gd name="adj2" fmla="val 18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6CBC136-3B15-4498-8873-13D013288D95}">
      <dsp:nvSpPr>
        <dsp:cNvPr id="0" name=""/>
        <dsp:cNvSpPr/>
      </dsp:nvSpPr>
      <dsp:spPr>
        <a:xfrm>
          <a:off x="2475873" y="1157864"/>
          <a:ext cx="2437966" cy="24353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de-AT" sz="3400" kern="1200" noProof="0" dirty="0">
              <a:latin typeface="Mangal Pro" panose="00000500000000000000" pitchFamily="2" charset="0"/>
              <a:cs typeface="Mangal Pro" panose="00000500000000000000" pitchFamily="2" charset="0"/>
            </a:rPr>
            <a:t>Grüne Logistik</a:t>
          </a:r>
          <a:endParaRPr lang="en-US" sz="3400" kern="1200" noProof="0" dirty="0">
            <a:latin typeface="Mangal Pro" panose="00000500000000000000" pitchFamily="2" charset="0"/>
            <a:cs typeface="Mangal Pro" panose="00000500000000000000" pitchFamily="2" charset="0"/>
          </a:endParaRPr>
        </a:p>
      </dsp:txBody>
      <dsp:txXfrm>
        <a:off x="2832905" y="1514511"/>
        <a:ext cx="1723902" cy="1722043"/>
      </dsp:txXfrm>
    </dsp:sp>
    <dsp:sp modelId="{6708B58E-CDA7-4CC3-8620-9FC845230D40}">
      <dsp:nvSpPr>
        <dsp:cNvPr id="0" name=""/>
        <dsp:cNvSpPr/>
      </dsp:nvSpPr>
      <dsp:spPr>
        <a:xfrm>
          <a:off x="2866700" y="-94927"/>
          <a:ext cx="1656312" cy="15150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dirty="0">
              <a:latin typeface="Mangal Pro" panose="00000500000000000000" pitchFamily="2" charset="0"/>
              <a:cs typeface="Mangal Pro" panose="00000500000000000000" pitchFamily="2" charset="0"/>
            </a:rPr>
            <a:t>ökonomisch</a:t>
          </a:r>
        </a:p>
      </dsp:txBody>
      <dsp:txXfrm>
        <a:off x="3109261" y="126945"/>
        <a:ext cx="1171190" cy="1071293"/>
      </dsp:txXfrm>
    </dsp:sp>
    <dsp:sp modelId="{71652D85-593F-4AB9-8988-2F1F840B4FB3}">
      <dsp:nvSpPr>
        <dsp:cNvPr id="0" name=""/>
        <dsp:cNvSpPr/>
      </dsp:nvSpPr>
      <dsp:spPr>
        <a:xfrm>
          <a:off x="4350151" y="2474485"/>
          <a:ext cx="1656312" cy="15150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dirty="0">
              <a:latin typeface="Mangal Pro" panose="00000500000000000000" pitchFamily="2" charset="0"/>
              <a:cs typeface="Mangal Pro" panose="00000500000000000000" pitchFamily="2" charset="0"/>
            </a:rPr>
            <a:t>ökologisch</a:t>
          </a:r>
        </a:p>
      </dsp:txBody>
      <dsp:txXfrm>
        <a:off x="4592712" y="2696357"/>
        <a:ext cx="1171190" cy="1071293"/>
      </dsp:txXfrm>
    </dsp:sp>
    <dsp:sp modelId="{208ABFAC-2E4C-45E5-885D-03A2DF98BCDA}">
      <dsp:nvSpPr>
        <dsp:cNvPr id="0" name=""/>
        <dsp:cNvSpPr/>
      </dsp:nvSpPr>
      <dsp:spPr>
        <a:xfrm>
          <a:off x="1383249" y="2474485"/>
          <a:ext cx="1656312" cy="151503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noProof="0" dirty="0">
              <a:latin typeface="Mangal Pro" panose="00000500000000000000" pitchFamily="2" charset="0"/>
              <a:cs typeface="Mangal Pro" panose="00000500000000000000" pitchFamily="2" charset="0"/>
            </a:rPr>
            <a:t>sozial</a:t>
          </a:r>
        </a:p>
      </dsp:txBody>
      <dsp:txXfrm>
        <a:off x="1625810" y="2696357"/>
        <a:ext cx="1171190" cy="107129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B69ADB9-8EF5-6B0B-93EE-FB02D375AF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97140F6F-B466-5241-48B1-D8B6A5678C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79E57-4610-46B5-9F95-D2DF80841357}" type="datetimeFigureOut">
              <a:rPr lang="de-AT" smtClean="0"/>
              <a:t>26.02.2026</a:t>
            </a:fld>
            <a:endParaRPr lang="de-AT"/>
          </a:p>
        </p:txBody>
      </p:sp>
      <p:sp>
        <p:nvSpPr>
          <p:cNvPr id="4" name="Fußzeilenplatzhalter 3">
            <a:extLst>
              <a:ext uri="{FF2B5EF4-FFF2-40B4-BE49-F238E27FC236}">
                <a16:creationId xmlns:a16="http://schemas.microsoft.com/office/drawing/2014/main" id="{EBEF0177-D866-6147-03C2-36E12CE5A2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B25DB67F-2183-224C-BA38-6FD31CF25E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798BD7-2027-48C4-BC74-2ABF3A81D879}" type="slidenum">
              <a:rPr lang="de-AT" smtClean="0"/>
              <a:t>‹Nr.›</a:t>
            </a:fld>
            <a:endParaRPr lang="de-AT"/>
          </a:p>
        </p:txBody>
      </p:sp>
    </p:spTree>
    <p:extLst>
      <p:ext uri="{BB962C8B-B14F-4D97-AF65-F5344CB8AC3E}">
        <p14:creationId xmlns:p14="http://schemas.microsoft.com/office/powerpoint/2010/main" val="106066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BD5955-D3FF-4A00-9F2A-15417CD8EA77}" type="datetimeFigureOut">
              <a:rPr lang="de-AT" smtClean="0"/>
              <a:t>25.02.2026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12CE9-4559-481E-B405-0C43FBE97BC7}" type="slidenum">
              <a:rPr lang="de-AT" smtClean="0"/>
              <a:t>‹Nr.›</a:t>
            </a:fld>
            <a:endParaRPr lang="de-AT"/>
          </a:p>
        </p:txBody>
      </p:sp>
    </p:spTree>
    <p:extLst>
      <p:ext uri="{BB962C8B-B14F-4D97-AF65-F5344CB8AC3E}">
        <p14:creationId xmlns:p14="http://schemas.microsoft.com/office/powerpoint/2010/main" val="214224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laticon.com/free-icons/u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rgtOdMCUKWc"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FSwgIewm3ns"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Quellen: </a:t>
            </a:r>
          </a:p>
          <a:p>
            <a:r>
              <a:rPr lang="de-AT" b="0" i="0" dirty="0">
                <a:solidFill>
                  <a:srgbClr val="424242"/>
                </a:solidFill>
                <a:effectLst/>
                <a:latin typeface="Segoe Sans"/>
              </a:rPr>
              <a:t>Forbes (2025): https://www.forbes.com/councils/forbesbusinesscouncil/2023/01/31/will-the-dark-warehouse-ever-become-reality-perhaps-not-in-our-lifetime/; Abruf 16.06.2025</a:t>
            </a:r>
          </a:p>
          <a:p>
            <a:r>
              <a:rPr lang="de-AT" dirty="0"/>
              <a:t>Logistik heute (2025): https://logistik-heute.de/fachmagazin/fachartikel/prozesse-nachhaltigkeit-der-weg-zum-net-zero-warehouse-214157.html; Abruf 16.06.2025</a:t>
            </a:r>
          </a:p>
          <a:p>
            <a:r>
              <a:rPr lang="de-AT" dirty="0" err="1"/>
              <a:t>Address</a:t>
            </a:r>
            <a:r>
              <a:rPr lang="de-AT" dirty="0"/>
              <a:t> </a:t>
            </a:r>
            <a:r>
              <a:rPr lang="de-AT" dirty="0" err="1"/>
              <a:t>Advisors</a:t>
            </a:r>
            <a:r>
              <a:rPr lang="de-AT" dirty="0"/>
              <a:t> (2025): https://addressadvisors.com/blog/what-are-dark-warehouses-definition-and-explanation; Abruf 16.06.2025</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a:t>
            </a:fld>
            <a:endParaRPr lang="de-AT"/>
          </a:p>
        </p:txBody>
      </p:sp>
    </p:spTree>
    <p:extLst>
      <p:ext uri="{BB962C8B-B14F-4D97-AF65-F5344CB8AC3E}">
        <p14:creationId xmlns:p14="http://schemas.microsoft.com/office/powerpoint/2010/main" val="3802641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600"/>
              </a:spcBef>
              <a:spcAft>
                <a:spcPts val="300"/>
              </a:spcAft>
              <a:buNone/>
            </a:pPr>
            <a:r>
              <a:rPr lang="de-AT" b="0" i="0" dirty="0">
                <a:solidFill>
                  <a:srgbClr val="424242"/>
                </a:solidFill>
                <a:effectLst/>
                <a:latin typeface="Segoe Sans"/>
              </a:rPr>
              <a:t>Das „Internet der Dinge“ (englisch: Internet </a:t>
            </a:r>
            <a:r>
              <a:rPr lang="de-AT" b="0" i="0" dirty="0" err="1">
                <a:solidFill>
                  <a:srgbClr val="424242"/>
                </a:solidFill>
                <a:effectLst/>
                <a:latin typeface="Segoe Sans"/>
              </a:rPr>
              <a:t>of</a:t>
            </a:r>
            <a:r>
              <a:rPr lang="de-AT" b="0" i="0" dirty="0">
                <a:solidFill>
                  <a:srgbClr val="424242"/>
                </a:solidFill>
                <a:effectLst/>
                <a:latin typeface="Segoe Sans"/>
              </a:rPr>
              <a:t> Things, kurz IoT) beschreibt die zunehmende Vernetzung alltäglicher Gegenstände über das Internet. Dabei werden physische Objekte – von Haushaltsgeräten über Spielzeuge bis hin zu ganzen Städten – mit Sensoren, Software und anderen Technologien ausgestattet, um Daten zu erfassen, auszutauschen und intelligent zu verarbeiten.</a:t>
            </a:r>
          </a:p>
          <a:p>
            <a:pPr algn="l">
              <a:spcBef>
                <a:spcPts val="600"/>
              </a:spcBef>
              <a:spcAft>
                <a:spcPts val="300"/>
              </a:spcAft>
              <a:buNone/>
            </a:pPr>
            <a:r>
              <a:rPr lang="de-AT" b="0" i="0" dirty="0">
                <a:solidFill>
                  <a:srgbClr val="424242"/>
                </a:solidFill>
                <a:effectLst/>
                <a:latin typeface="Segoe Sans"/>
              </a:rPr>
              <a:t>Ein bekanntes Beispiel sind sogenannte „Smart Toys“, also vernetzte Spielzeuge, die auf Spracheingaben reagieren oder Lernfortschritte analysieren können. Im Bereich „Smart Home“ ermöglichen intelligente Thermostate, Lampen oder Kühlschränke eine komfortable und energieeffiziente Steuerung des eigenen Zuhauses. Noch größer gedacht wird dieses Prinzip in der „Smart City“: Hier werden Verkehrsflüsse, Energieverbrauch oder Müllentsorgung digital überwacht und optimiert, um das urbane Leben nachhaltiger und effizienter zu gestalten.</a:t>
            </a:r>
          </a:p>
          <a:p>
            <a:pPr algn="l">
              <a:spcBef>
                <a:spcPts val="600"/>
              </a:spcBef>
              <a:spcAft>
                <a:spcPts val="300"/>
              </a:spcAft>
              <a:buNone/>
            </a:pPr>
            <a:r>
              <a:rPr lang="de-AT" b="0" i="0" dirty="0">
                <a:solidFill>
                  <a:srgbClr val="424242"/>
                </a:solidFill>
                <a:effectLst/>
                <a:latin typeface="Segoe Sans"/>
              </a:rPr>
              <a:t>Das IoT steht für die Verschmelzung der physischen und digitalen Welt. Dinge, die früher rein mechanisch oder analog funktionierten, werden nun Teil eines globalen Netzwerks. Dadurch entstehen vernetzte Produktsysteme, die miteinander kommunizieren und kooperieren können. Ein vernetzter Kühlschrank kann beispielsweise selbstständig erkennen, wenn ein Produkt zur Neige geht, und eine Einkaufsliste aktualisieren oder sogar eine Bestellung auslösen.</a:t>
            </a:r>
          </a:p>
          <a:p>
            <a:pPr algn="l">
              <a:spcBef>
                <a:spcPts val="600"/>
              </a:spcBef>
              <a:spcAft>
                <a:spcPts val="300"/>
              </a:spcAft>
            </a:pPr>
            <a:r>
              <a:rPr lang="de-AT" b="0" i="0" dirty="0">
                <a:solidFill>
                  <a:srgbClr val="424242"/>
                </a:solidFill>
                <a:effectLst/>
                <a:latin typeface="Segoe Sans"/>
              </a:rPr>
              <a:t>Die dabei gewonnenen Daten liefern wertvolle Einblicke in die Abläufe der physischen Welt. Unternehmen können Produktionsprozesse in Echtzeit überwachen, Wartungsbedarfe frühzeitig erkennen oder das Verhalten von Konsumenten besser verstehen. Gleichzeitig wirft diese Entwicklung auch Fragen zum Datenschutz, zur Sicherheit und zur ethischen Nutzung der gesammelten Informationen auf.</a:t>
            </a:r>
          </a:p>
          <a:p>
            <a:endParaRPr lang="de-AT" dirty="0"/>
          </a:p>
          <a:p>
            <a:endParaRPr lang="de-AT" dirty="0"/>
          </a:p>
          <a:p>
            <a:r>
              <a:rPr lang="de-AT" dirty="0"/>
              <a:t>Quellen:</a:t>
            </a:r>
          </a:p>
          <a:p>
            <a:r>
              <a:rPr lang="de-AT" dirty="0"/>
              <a:t>Bundesamt für Sicherheit in der Informationstechnik (2025): Internet der Dinge. In: https://www.bsi.bund.de/DE/Themen/Verbraucherinnen-und-Verbraucher/Informationen-und-Empfehlungen/Internet-der-Dinge-Smart-leben/internet-der-dinge-smart-leben_node.html; Abruf 08.05.2025</a:t>
            </a:r>
          </a:p>
          <a:p>
            <a:r>
              <a:rPr lang="de-AT" dirty="0"/>
              <a:t>Wortmann, Felix et.al. (2021): Der lange Weg im IoT – Von der Vernetzung zur Profitabilität. In: Meinhardt, Stefan / Wortmann, Felix (Hrsg.): IoT – Best Practices. Internet der Dinge, Geschäftsmodellinnovationen, IoT-Plattformen, IoT in Fertigung und Logistik. S. 4 ff.</a:t>
            </a:r>
          </a:p>
        </p:txBody>
      </p:sp>
      <p:sp>
        <p:nvSpPr>
          <p:cNvPr id="4" name="Slide Number Placeholder 3"/>
          <p:cNvSpPr>
            <a:spLocks noGrp="1"/>
          </p:cNvSpPr>
          <p:nvPr>
            <p:ph type="sldNum" sz="quarter" idx="5"/>
          </p:nvPr>
        </p:nvSpPr>
        <p:spPr/>
        <p:txBody>
          <a:bodyPr/>
          <a:lstStyle/>
          <a:p>
            <a:fld id="{23212CE9-4559-481E-B405-0C43FBE97BC7}" type="slidenum">
              <a:rPr lang="de-AT" smtClean="0"/>
              <a:t>14</a:t>
            </a:fld>
            <a:endParaRPr lang="de-AT"/>
          </a:p>
        </p:txBody>
      </p:sp>
    </p:spTree>
    <p:extLst>
      <p:ext uri="{BB962C8B-B14F-4D97-AF65-F5344CB8AC3E}">
        <p14:creationId xmlns:p14="http://schemas.microsoft.com/office/powerpoint/2010/main" val="1681990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spcBef>
                <a:spcPts val="600"/>
              </a:spcBef>
              <a:spcAft>
                <a:spcPts val="300"/>
              </a:spcAft>
              <a:buNone/>
            </a:pPr>
            <a:r>
              <a:rPr lang="de-AT" b="1" i="0" dirty="0">
                <a:solidFill>
                  <a:srgbClr val="424242"/>
                </a:solidFill>
                <a:effectLst/>
                <a:latin typeface="Segoe Sans"/>
              </a:rPr>
              <a:t>Übung: Wie vernetzt ist unser Alltag?</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Einstieg:</a:t>
            </a:r>
          </a:p>
          <a:p>
            <a:pPr algn="l">
              <a:spcBef>
                <a:spcPts val="600"/>
              </a:spcBef>
              <a:spcAft>
                <a:spcPts val="300"/>
              </a:spcAft>
              <a:buNone/>
            </a:pPr>
            <a:r>
              <a:rPr lang="de-AT" b="0" i="0" dirty="0">
                <a:solidFill>
                  <a:srgbClr val="424242"/>
                </a:solidFill>
                <a:effectLst/>
                <a:latin typeface="Segoe Sans"/>
              </a:rPr>
              <a:t>Kurze Impulsfrage an die Klasse: „Welche Alltagsgegenstände in eurem Leben sind bereits mit dem Internet verbunden?“</a:t>
            </a:r>
          </a:p>
          <a:p>
            <a:pPr algn="l">
              <a:spcBef>
                <a:spcPts val="600"/>
              </a:spcBef>
              <a:spcAft>
                <a:spcPts val="300"/>
              </a:spcAft>
              <a:buNone/>
            </a:pPr>
            <a:endParaRPr lang="de-AT" b="0" i="0" dirty="0">
              <a:solidFill>
                <a:srgbClr val="424242"/>
              </a:solidFill>
              <a:effectLst/>
              <a:latin typeface="Segoe Sans"/>
            </a:endParaRPr>
          </a:p>
          <a:p>
            <a:pPr algn="l">
              <a:lnSpc>
                <a:spcPts val="1800"/>
              </a:lnSpc>
              <a:spcBef>
                <a:spcPts val="900"/>
              </a:spcBef>
              <a:spcAft>
                <a:spcPts val="300"/>
              </a:spcAft>
              <a:buNone/>
            </a:pPr>
            <a:r>
              <a:rPr lang="de-AT" b="1" i="0" dirty="0">
                <a:solidFill>
                  <a:srgbClr val="424242"/>
                </a:solidFill>
                <a:effectLst/>
                <a:latin typeface="Segoe Sans"/>
              </a:rPr>
              <a:t>Gruppenarbeit: </a:t>
            </a:r>
            <a:r>
              <a:rPr lang="de-AT" b="0" i="0" dirty="0">
                <a:solidFill>
                  <a:srgbClr val="424242"/>
                </a:solidFill>
                <a:effectLst/>
                <a:latin typeface="Segoe Sans"/>
              </a:rPr>
              <a:t>(20 Minuten)</a:t>
            </a:r>
            <a:br>
              <a:rPr lang="de-AT" b="0" i="0" dirty="0">
                <a:solidFill>
                  <a:srgbClr val="424242"/>
                </a:solidFill>
                <a:effectLst/>
                <a:latin typeface="Segoe Sans"/>
              </a:rPr>
            </a:br>
            <a:r>
              <a:rPr lang="de-AT" b="0" i="0" dirty="0">
                <a:solidFill>
                  <a:srgbClr val="424242"/>
                </a:solidFill>
                <a:effectLst/>
                <a:latin typeface="Segoe Sans"/>
              </a:rPr>
              <a:t>Die Klasse wird in 4 Gruppen eingeteilt. Jede Gruppe erhält ein Themenfeld:</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1:</a:t>
            </a:r>
            <a:r>
              <a:rPr lang="de-AT" b="0" i="0" dirty="0">
                <a:solidFill>
                  <a:srgbClr val="424242"/>
                </a:solidFill>
                <a:effectLst/>
                <a:latin typeface="Segoe Sans"/>
              </a:rPr>
              <a:t> Smart Home (z.B. Intelligente Paketboxen, die Lieferungen automatisch annehmen, Kühlschränke, die selbstständig Nachbestellungen auslösen)</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2:</a:t>
            </a:r>
            <a:r>
              <a:rPr lang="de-AT" b="0" i="0" dirty="0">
                <a:solidFill>
                  <a:srgbClr val="424242"/>
                </a:solidFill>
                <a:effectLst/>
                <a:latin typeface="Segoe Sans"/>
              </a:rPr>
              <a:t> Smart Mobility (z. B. vernetzte Verkehrssysteme, Lieferroboter, smarte Verkehrssteuerung: Ampeln erkennen z.B. öffentliche Busse und geben bevorzugt grün)</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3:</a:t>
            </a:r>
            <a:r>
              <a:rPr lang="de-AT" b="0" i="0" dirty="0">
                <a:solidFill>
                  <a:srgbClr val="424242"/>
                </a:solidFill>
                <a:effectLst/>
                <a:latin typeface="Segoe Sans"/>
              </a:rPr>
              <a:t> Smart Health (z. B. temperaturüberwachte Medikamentenlieferungen, Lieferung von Notfallmedikamenten mit Drohnen in entlegene Regionen)</a:t>
            </a:r>
          </a:p>
          <a:p>
            <a:pPr algn="l">
              <a:spcBef>
                <a:spcPts val="300"/>
              </a:spcBef>
              <a:spcAft>
                <a:spcPts val="300"/>
              </a:spcAft>
              <a:buFont typeface="Arial" panose="020B0604020202020204" pitchFamily="34" charset="0"/>
              <a:buNone/>
            </a:pPr>
            <a:r>
              <a:rPr lang="de-AT" b="1" i="0" dirty="0">
                <a:solidFill>
                  <a:srgbClr val="424242"/>
                </a:solidFill>
                <a:effectLst/>
                <a:latin typeface="Segoe Sans"/>
              </a:rPr>
              <a:t>- Gruppe 4:</a:t>
            </a:r>
            <a:r>
              <a:rPr lang="de-AT" b="0" i="0" dirty="0">
                <a:solidFill>
                  <a:srgbClr val="424242"/>
                </a:solidFill>
                <a:effectLst/>
                <a:latin typeface="Segoe Sans"/>
              </a:rPr>
              <a:t> Smart City (z. B. sensorbedingte Müllentsorgung, smarte Straßenbeleuchtung)</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Arbeitsauftrag für jede Gruppe:</a:t>
            </a:r>
            <a:endParaRPr lang="de-AT" b="0" i="0" dirty="0">
              <a:solidFill>
                <a:srgbClr val="424242"/>
              </a:solidFill>
              <a:effectLst/>
              <a:latin typeface="Segoe Sans"/>
            </a:endParaRPr>
          </a:p>
          <a:p>
            <a:pPr algn="l">
              <a:spcBef>
                <a:spcPts val="300"/>
              </a:spcBef>
              <a:spcAft>
                <a:spcPts val="300"/>
              </a:spcAft>
              <a:buFont typeface="+mj-lt"/>
              <a:buAutoNum type="arabicPeriod"/>
            </a:pPr>
            <a:r>
              <a:rPr lang="de-AT" b="0" i="0" dirty="0">
                <a:solidFill>
                  <a:srgbClr val="424242"/>
                </a:solidFill>
                <a:effectLst/>
                <a:latin typeface="Segoe Sans"/>
              </a:rPr>
              <a:t> Beschreibt 2–3 konkrete Beispiele für IoT-Anwendungen in eurem Themenfeld im Zusammenhang mit Logistik. Wie verändert das die letzte Meile der Logistik?</a:t>
            </a:r>
          </a:p>
          <a:p>
            <a:pPr algn="l">
              <a:spcBef>
                <a:spcPts val="300"/>
              </a:spcBef>
              <a:spcAft>
                <a:spcPts val="300"/>
              </a:spcAft>
              <a:buFont typeface="+mj-lt"/>
              <a:buAutoNum type="arabicPeriod"/>
            </a:pPr>
            <a:r>
              <a:rPr lang="de-AT" b="0" i="0" dirty="0">
                <a:solidFill>
                  <a:srgbClr val="424242"/>
                </a:solidFill>
                <a:effectLst/>
                <a:latin typeface="Segoe Sans"/>
              </a:rPr>
              <a:t> Welche Vorteile ergeben sich daraus für den Alltag?</a:t>
            </a:r>
          </a:p>
          <a:p>
            <a:pPr algn="l">
              <a:spcBef>
                <a:spcPts val="300"/>
              </a:spcBef>
              <a:spcAft>
                <a:spcPts val="300"/>
              </a:spcAft>
              <a:buFont typeface="+mj-lt"/>
              <a:buNone/>
            </a:pPr>
            <a:r>
              <a:rPr lang="de-AT" b="0" i="0" dirty="0">
                <a:solidFill>
                  <a:srgbClr val="424242"/>
                </a:solidFill>
                <a:effectLst/>
                <a:latin typeface="Segoe Sans"/>
              </a:rPr>
              <a:t>3. Welches Potential ergibt sich dadurch für den Umweltschutz/Einsparung von Emissionen?</a:t>
            </a:r>
          </a:p>
          <a:p>
            <a:pPr algn="l">
              <a:spcBef>
                <a:spcPts val="300"/>
              </a:spcBef>
              <a:spcAft>
                <a:spcPts val="300"/>
              </a:spcAft>
              <a:buFont typeface="+mj-lt"/>
              <a:buNone/>
            </a:pPr>
            <a:r>
              <a:rPr lang="de-AT" b="0" i="0" dirty="0">
                <a:solidFill>
                  <a:srgbClr val="424242"/>
                </a:solidFill>
                <a:effectLst/>
                <a:latin typeface="Segoe Sans"/>
              </a:rPr>
              <a:t>4. Welche Risiken oder Herausforderungen seht ihr (z. B. Datenschutz, Abhängigkeit)</a:t>
            </a:r>
          </a:p>
          <a:p>
            <a:pPr algn="l">
              <a:spcBef>
                <a:spcPts val="300"/>
              </a:spcBef>
              <a:spcAft>
                <a:spcPts val="300"/>
              </a:spcAft>
              <a:buFont typeface="+mj-lt"/>
              <a:buNone/>
            </a:pPr>
            <a:r>
              <a:rPr lang="de-AT" b="0" i="0" dirty="0">
                <a:solidFill>
                  <a:srgbClr val="424242"/>
                </a:solidFill>
                <a:effectLst/>
                <a:latin typeface="Segoe Sans"/>
              </a:rPr>
              <a:t>5. Erstellt ein kurzes Plakat oder eine digitale Präsentationsfolie.</a:t>
            </a:r>
          </a:p>
          <a:p>
            <a:pPr algn="l">
              <a:spcBef>
                <a:spcPts val="300"/>
              </a:spcBef>
              <a:spcAft>
                <a:spcPts val="300"/>
              </a:spcAft>
              <a:buFont typeface="+mj-lt"/>
              <a:buAutoNum type="arabicPeriod"/>
            </a:pPr>
            <a:endParaRPr lang="de-AT" b="1" i="0" dirty="0">
              <a:solidFill>
                <a:srgbClr val="424242"/>
              </a:solidFill>
              <a:effectLst/>
              <a:latin typeface="Segoe Sans"/>
            </a:endParaRPr>
          </a:p>
          <a:p>
            <a:pPr algn="l">
              <a:spcBef>
                <a:spcPts val="300"/>
              </a:spcBef>
              <a:spcAft>
                <a:spcPts val="300"/>
              </a:spcAft>
              <a:buFont typeface="+mj-lt"/>
              <a:buNone/>
            </a:pPr>
            <a:r>
              <a:rPr lang="de-AT" b="1" i="0" dirty="0">
                <a:solidFill>
                  <a:srgbClr val="424242"/>
                </a:solidFill>
                <a:effectLst/>
                <a:latin typeface="Segoe Sans"/>
              </a:rPr>
              <a:t>Präsentation &amp; Diskussion (10 Minuten)</a:t>
            </a:r>
          </a:p>
          <a:p>
            <a:pPr algn="l">
              <a:spcBef>
                <a:spcPts val="300"/>
              </a:spcBef>
              <a:spcAft>
                <a:spcPts val="300"/>
              </a:spcAft>
              <a:buFont typeface="+mj-lt"/>
              <a:buNone/>
            </a:pPr>
            <a:r>
              <a:rPr lang="de-AT" b="0" i="0" dirty="0">
                <a:solidFill>
                  <a:srgbClr val="424242"/>
                </a:solidFill>
                <a:effectLst/>
                <a:latin typeface="Segoe Sans"/>
              </a:rPr>
              <a:t>Jede Gruppe stellt ihre Ergebnisse in max. 3 Minuten vor.</a:t>
            </a:r>
          </a:p>
          <a:p>
            <a:pPr algn="l">
              <a:spcBef>
                <a:spcPts val="300"/>
              </a:spcBef>
              <a:spcAft>
                <a:spcPts val="300"/>
              </a:spcAft>
              <a:buFont typeface="+mj-lt"/>
              <a:buNone/>
            </a:pPr>
            <a:r>
              <a:rPr lang="de-AT" b="0" i="0" dirty="0">
                <a:solidFill>
                  <a:srgbClr val="424242"/>
                </a:solidFill>
                <a:effectLst/>
                <a:latin typeface="Segoe Sans"/>
              </a:rPr>
              <a:t>Anschließend folgt eine gemeinsame Diskussion mit Fokus auf:</a:t>
            </a:r>
          </a:p>
          <a:p>
            <a:pPr algn="l">
              <a:spcBef>
                <a:spcPts val="300"/>
              </a:spcBef>
              <a:spcAft>
                <a:spcPts val="300"/>
              </a:spcAft>
              <a:buFont typeface="+mj-lt"/>
              <a:buNone/>
            </a:pPr>
            <a:r>
              <a:rPr lang="de-AT" b="0" i="0" dirty="0">
                <a:solidFill>
                  <a:srgbClr val="424242"/>
                </a:solidFill>
                <a:effectLst/>
                <a:latin typeface="Segoe Sans"/>
              </a:rPr>
              <a:t>- Welche Anwendungen findet ihr besonders sinnvoll?</a:t>
            </a:r>
          </a:p>
          <a:p>
            <a:pPr algn="l">
              <a:spcBef>
                <a:spcPts val="300"/>
              </a:spcBef>
              <a:spcAft>
                <a:spcPts val="300"/>
              </a:spcAft>
              <a:buFont typeface="+mj-lt"/>
              <a:buNone/>
            </a:pPr>
            <a:r>
              <a:rPr lang="de-AT" b="0" i="0" dirty="0">
                <a:solidFill>
                  <a:srgbClr val="424242"/>
                </a:solidFill>
                <a:effectLst/>
                <a:latin typeface="Segoe Sans"/>
              </a:rPr>
              <a:t>- Wo seht ihr Gefahren?</a:t>
            </a:r>
          </a:p>
          <a:p>
            <a:pPr marL="0" indent="0" algn="l">
              <a:spcBef>
                <a:spcPts val="300"/>
              </a:spcBef>
              <a:spcAft>
                <a:spcPts val="300"/>
              </a:spcAft>
              <a:buFontTx/>
              <a:buNone/>
            </a:pPr>
            <a:r>
              <a:rPr lang="de-AT" b="0" i="0" dirty="0">
                <a:solidFill>
                  <a:srgbClr val="424242"/>
                </a:solidFill>
                <a:effectLst/>
                <a:latin typeface="Segoe Sans"/>
              </a:rPr>
              <a:t>- Wie sollte die Gesellschaft mit dieser Technologie umgehen?</a:t>
            </a:r>
          </a:p>
          <a:p>
            <a:pPr marL="171450" indent="-171450" algn="l">
              <a:spcBef>
                <a:spcPts val="300"/>
              </a:spcBef>
              <a:spcAft>
                <a:spcPts val="300"/>
              </a:spcAft>
              <a:buFontTx/>
              <a:buChar char="-"/>
            </a:pPr>
            <a:endParaRPr lang="de-AT" b="0" i="0" dirty="0">
              <a:solidFill>
                <a:srgbClr val="424242"/>
              </a:solidFill>
              <a:effectLst/>
              <a:latin typeface="Segoe Sans"/>
            </a:endParaRPr>
          </a:p>
          <a:p>
            <a:pPr marL="0" indent="0" algn="l">
              <a:spcBef>
                <a:spcPts val="300"/>
              </a:spcBef>
              <a:spcAft>
                <a:spcPts val="300"/>
              </a:spcAft>
              <a:buFontTx/>
              <a:buNone/>
            </a:pPr>
            <a:r>
              <a:rPr lang="de-AT" b="1" i="0" dirty="0">
                <a:solidFill>
                  <a:srgbClr val="424242"/>
                </a:solidFill>
                <a:effectLst/>
                <a:latin typeface="Segoe Sans"/>
              </a:rPr>
              <a:t>Erweiterungsidee:</a:t>
            </a:r>
          </a:p>
          <a:p>
            <a:pPr marL="0" indent="0" algn="l">
              <a:spcBef>
                <a:spcPts val="300"/>
              </a:spcBef>
              <a:spcAft>
                <a:spcPts val="300"/>
              </a:spcAft>
              <a:buFontTx/>
              <a:buNone/>
            </a:pPr>
            <a:r>
              <a:rPr lang="de-AT" b="0" i="0" dirty="0">
                <a:solidFill>
                  <a:srgbClr val="424242"/>
                </a:solidFill>
                <a:effectLst/>
                <a:latin typeface="Segoe Sans"/>
              </a:rPr>
              <a:t>Entwerft euer eigenes IoT-Gerät für den Alltag der Zukunft. Was soll es können? Wie funktioniert es? Welche Daten werden erfasst – und wie schützt ihr die Privatsphäre der </a:t>
            </a:r>
            <a:r>
              <a:rPr lang="de-AT" b="0" i="0" dirty="0" err="1">
                <a:solidFill>
                  <a:srgbClr val="424242"/>
                </a:solidFill>
                <a:effectLst/>
                <a:latin typeface="Segoe Sans"/>
              </a:rPr>
              <a:t>Nutzer:innen</a:t>
            </a:r>
            <a:r>
              <a:rPr lang="de-AT" b="0" i="0" dirty="0">
                <a:solidFill>
                  <a:srgbClr val="424242"/>
                </a:solidFill>
                <a:effectLst/>
                <a:latin typeface="Segoe Sans"/>
              </a:rPr>
              <a:t>?</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Lernziele:</a:t>
            </a:r>
          </a:p>
          <a:p>
            <a:pPr algn="l">
              <a:spcBef>
                <a:spcPts val="600"/>
              </a:spcBef>
              <a:spcAft>
                <a:spcPts val="300"/>
              </a:spcAft>
              <a:buNone/>
            </a:pPr>
            <a:r>
              <a:rPr lang="de-AT" b="0" i="0" dirty="0">
                <a:solidFill>
                  <a:srgbClr val="424242"/>
                </a:solidFill>
                <a:effectLst/>
                <a:latin typeface="Segoe Sans"/>
              </a:rPr>
              <a:t>Die Schülerinnen und Schüler können das Konzept des „Internet der Dinge“ erklären und anhand von Beispielen aus dem Alltag veranschaulichen.</a:t>
            </a:r>
          </a:p>
          <a:p>
            <a:pPr algn="l">
              <a:spcBef>
                <a:spcPts val="600"/>
              </a:spcBef>
              <a:spcAft>
                <a:spcPts val="300"/>
              </a:spcAft>
              <a:buNone/>
            </a:pPr>
            <a:r>
              <a:rPr lang="de-AT" b="0" i="0" dirty="0">
                <a:solidFill>
                  <a:srgbClr val="424242"/>
                </a:solidFill>
                <a:effectLst/>
                <a:latin typeface="Segoe Sans"/>
              </a:rPr>
              <a:t>Die Schülerinnen und Schüler analysieren Chancen und Risiken von IoT-Anwendungen kritisch, insbesondere im Hinblick auf Datenschutz, Sicherheit, Nachhaltigkeit und gesellschaftliche Veränderungen.</a:t>
            </a:r>
          </a:p>
          <a:p>
            <a:pPr algn="l">
              <a:spcBef>
                <a:spcPts val="600"/>
              </a:spcBef>
              <a:spcAft>
                <a:spcPts val="300"/>
              </a:spcAft>
              <a:buNone/>
            </a:pPr>
            <a:r>
              <a:rPr lang="de-AT" b="0" i="0" dirty="0">
                <a:solidFill>
                  <a:srgbClr val="424242"/>
                </a:solidFill>
                <a:effectLst/>
                <a:latin typeface="Segoe Sans"/>
              </a:rPr>
              <a:t>Die Schülerinnen und Schüler arbeiten kooperativ in Gruppen, um Informationen zu recherchieren, zu strukturieren und in einer Präsentation aufzubereiten.</a:t>
            </a:r>
          </a:p>
          <a:p>
            <a:pPr algn="l">
              <a:spcBef>
                <a:spcPts val="600"/>
              </a:spcBef>
              <a:spcAft>
                <a:spcPts val="300"/>
              </a:spcAft>
              <a:buNone/>
            </a:pPr>
            <a:r>
              <a:rPr lang="de-AT" b="0" i="0" dirty="0">
                <a:solidFill>
                  <a:srgbClr val="424242"/>
                </a:solidFill>
                <a:effectLst/>
                <a:latin typeface="Segoe Sans"/>
              </a:rPr>
              <a:t>Die Schülerinnen und Schüler reflektieren die Rolle digitaler Technologien in ihrem eigenen Alltag und entwickeln ein Bewusstsein für einen verantwortungsvollen Umgang mit vernetzten Geräten.</a:t>
            </a:r>
          </a:p>
          <a:p>
            <a:pPr algn="l">
              <a:spcBef>
                <a:spcPts val="600"/>
              </a:spcBef>
              <a:spcAft>
                <a:spcPts val="300"/>
              </a:spcAft>
              <a:buNone/>
            </a:pPr>
            <a:endParaRPr lang="de-AT" b="1" i="0" dirty="0">
              <a:solidFill>
                <a:srgbClr val="424242"/>
              </a:solidFill>
              <a:effectLst/>
              <a:latin typeface="Segoe Sans"/>
            </a:endParaRPr>
          </a:p>
          <a:p>
            <a:pPr algn="l">
              <a:spcBef>
                <a:spcPts val="600"/>
              </a:spcBef>
              <a:spcAft>
                <a:spcPts val="300"/>
              </a:spcAft>
              <a:buNone/>
            </a:pPr>
            <a:r>
              <a:rPr lang="de-AT" b="1" i="0" dirty="0">
                <a:solidFill>
                  <a:srgbClr val="424242"/>
                </a:solidFill>
                <a:effectLst/>
                <a:latin typeface="Segoe Sans"/>
              </a:rPr>
              <a:t>Dauer:</a:t>
            </a:r>
            <a:r>
              <a:rPr lang="de-AT" b="0" i="0" dirty="0">
                <a:solidFill>
                  <a:srgbClr val="424242"/>
                </a:solidFill>
                <a:effectLst/>
                <a:latin typeface="Segoe Sans"/>
              </a:rPr>
              <a:t> 1 EH</a:t>
            </a:r>
            <a:br>
              <a:rPr lang="de-AT" b="0" i="0" dirty="0">
                <a:solidFill>
                  <a:srgbClr val="424242"/>
                </a:solidFill>
                <a:effectLst/>
                <a:latin typeface="Segoe Sans"/>
              </a:rPr>
            </a:br>
            <a:endParaRPr lang="de-AT" b="0" i="0" dirty="0">
              <a:solidFill>
                <a:srgbClr val="424242"/>
              </a:solidFill>
              <a:effectLst/>
              <a:latin typeface="Segoe Sans"/>
            </a:endParaRP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15</a:t>
            </a:fld>
            <a:endParaRPr lang="de-AT"/>
          </a:p>
        </p:txBody>
      </p:sp>
    </p:spTree>
    <p:extLst>
      <p:ext uri="{BB962C8B-B14F-4D97-AF65-F5344CB8AC3E}">
        <p14:creationId xmlns:p14="http://schemas.microsoft.com/office/powerpoint/2010/main" val="304325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de-AT" dirty="0"/>
              <a:t>Der </a:t>
            </a:r>
            <a:r>
              <a:rPr lang="de-AT" dirty="0" err="1"/>
              <a:t>Artificial</a:t>
            </a:r>
            <a:r>
              <a:rPr lang="de-AT" dirty="0"/>
              <a:t> </a:t>
            </a:r>
            <a:r>
              <a:rPr lang="de-AT" dirty="0" err="1"/>
              <a:t>Intelligence</a:t>
            </a:r>
            <a:r>
              <a:rPr lang="de-AT" dirty="0"/>
              <a:t> Act der EU definiert ein KI-System wie folgt: </a:t>
            </a:r>
          </a:p>
          <a:p>
            <a:pPr>
              <a:buFont typeface="Arial" panose="020B0604020202020204" pitchFamily="34" charset="0"/>
              <a:buNone/>
            </a:pPr>
            <a:r>
              <a:rPr lang="de-AT" dirty="0"/>
              <a:t>"KI-System": ein maschinengestütztes System, das so konzipiert ist, dass es mit unterschiedlichem Grad an Autonomie betrieben werden kann und nach seiner Einführung Anpassungsfähigkeit zeigt, und das für explizite oder implizite Ziele aus den Eingaben, die es erhält, ableitet, wie es Ausgaben wie Vorhersagen, Inhalte, Empfehlungen oder Entscheidungen generieren kann, die physische oder virtuelle Umgebungen beeinflussen können“ (EU-Verordnung 2024/168: Artikel 3.1)</a:t>
            </a:r>
          </a:p>
          <a:p>
            <a:pPr>
              <a:buFont typeface="Arial" panose="020B0604020202020204" pitchFamily="34" charset="0"/>
              <a:buNone/>
            </a:pPr>
            <a:r>
              <a:rPr lang="de-AT" dirty="0"/>
              <a:t>Es handelt sich also um ein maschinengestütztes System, welches sich nach seinem Start weiterentwickeln/lernen kann und Entscheidungen und Vorschläge generiert.</a:t>
            </a:r>
          </a:p>
          <a:p>
            <a:pPr>
              <a:buFont typeface="Arial" panose="020B0604020202020204" pitchFamily="34" charset="0"/>
              <a:buNone/>
            </a:pPr>
            <a:endParaRPr lang="de-AT" dirty="0"/>
          </a:p>
          <a:p>
            <a:pPr>
              <a:buFont typeface="Arial" panose="020B0604020202020204" pitchFamily="34" charset="0"/>
              <a:buNone/>
            </a:pPr>
            <a:r>
              <a:rPr lang="de-AT" dirty="0"/>
              <a:t>Verordnung (EU) 2024/1689 des Europäischen Parlaments und des Rates vom 13. Juni 2024 zur Festlegung harmonisierter Vorschriften für künstliche Intelligenz. In: https://eur-lex.europa.eu/legal-content/DE/TXT/PDF/?uri=OJ:L_202401689; Abruf 03.06.2025</a:t>
            </a:r>
          </a:p>
        </p:txBody>
      </p:sp>
      <p:sp>
        <p:nvSpPr>
          <p:cNvPr id="4" name="Slide Number Placeholder 3"/>
          <p:cNvSpPr>
            <a:spLocks noGrp="1"/>
          </p:cNvSpPr>
          <p:nvPr>
            <p:ph type="sldNum" sz="quarter" idx="5"/>
          </p:nvPr>
        </p:nvSpPr>
        <p:spPr/>
        <p:txBody>
          <a:bodyPr/>
          <a:lstStyle/>
          <a:p>
            <a:fld id="{23212CE9-4559-481E-B405-0C43FBE97BC7}" type="slidenum">
              <a:rPr lang="de-AT" smtClean="0"/>
              <a:t>16</a:t>
            </a:fld>
            <a:endParaRPr lang="de-AT"/>
          </a:p>
        </p:txBody>
      </p:sp>
    </p:spTree>
    <p:extLst>
      <p:ext uri="{BB962C8B-B14F-4D97-AF65-F5344CB8AC3E}">
        <p14:creationId xmlns:p14="http://schemas.microsoft.com/office/powerpoint/2010/main" val="433277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9848D-E049-8114-D334-EA95FE4069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8840C-6878-F1E8-30F6-15DB459FF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E3BAE-A794-9C4A-2A4B-EF3808E2DE26}"/>
              </a:ext>
            </a:extLst>
          </p:cNvPr>
          <p:cNvSpPr>
            <a:spLocks noGrp="1"/>
          </p:cNvSpPr>
          <p:nvPr>
            <p:ph type="body" idx="1"/>
          </p:nvPr>
        </p:nvSpPr>
        <p:spPr/>
        <p:txBody>
          <a:bodyPr/>
          <a:lstStyle/>
          <a:p>
            <a:pPr>
              <a:buFont typeface="Arial" panose="020B0604020202020204" pitchFamily="34" charset="0"/>
              <a:buNone/>
            </a:pPr>
            <a:r>
              <a:rPr lang="de-AT" dirty="0"/>
              <a:t>Der Einsatz von Künstlicher Intelligenz spielt in der Logistik, insbesondere in der Planung, eine zunehmend wichtige Rolle. Ein zentrales Anwendungsfeld ist die Bedarfsprognose: Mithilfe intelligenter Algorithmen kann vorhergesagt werden, welche Produkte in einem bestimmten Zeitraum – beispielsweise im kommenden Monat – voraussichtlich nachgefragt werden. Dabei werden nicht nur historische Verkaufsdaten berücksichtigt, sondern auch externe Einflussfaktoren wie saisonale Schwankungen oder aktuelle Trends. Moderne KI-Systeme können spontane Bedarfe erkennen, indem sie Daten aus sozialen Netzwerken analysieren. So lassen sich etwa plötzliche Nachfragesteigerungen durch virale Trends frühzeitig identifizieren und in die Planung integrieren.</a:t>
            </a:r>
          </a:p>
          <a:p>
            <a:pPr>
              <a:buFont typeface="Arial" panose="020B0604020202020204" pitchFamily="34" charset="0"/>
              <a:buNone/>
            </a:pPr>
            <a:r>
              <a:rPr lang="de-AT" dirty="0"/>
              <a:t>Auch in der Transport- und Routenplanung kommt KI zum Einsatz. Durch die Verarbeitung von Echtzeitdaten können optimale Routen berechnet, Verkehrsströme berücksichtigt und Lieferzeiten präzise geplant werden. Dies führt zu einer effizienteren Nutzung von Ressourcen und einer Reduktion von Emissionen.</a:t>
            </a:r>
            <a:br>
              <a:rPr lang="de-AT" dirty="0"/>
            </a:br>
            <a:r>
              <a:rPr lang="de-AT" dirty="0"/>
              <a:t>Im Bereich der Produktionsplanung spielt Künstliche Intelligenz eine zentrale Rolle bei der Automatisierung und Optimierung von Abläufen. KI-Systeme unterstützen dabei, Produktionsreihenfolgen effizient zu gestalten, indem sie verschiedene Faktoren wie Materialverfügbarkeit, Maschinenkapazitäten und Liefertermine in Echtzeit analysieren und gewichten.</a:t>
            </a:r>
          </a:p>
          <a:p>
            <a:pPr>
              <a:buFont typeface="Arial" panose="020B0604020202020204" pitchFamily="34" charset="0"/>
              <a:buNone/>
            </a:pPr>
            <a:r>
              <a:rPr lang="de-AT" dirty="0"/>
              <a:t>Ein weiteres wichtiges Einsatzfeld ist das Warehouse-Management. Hier ermöglicht KI eine effizientere Nutzung von Lagerflächen, eine präzisere Bestandskontrolle sowie eine optimierte Platzierung und Bewegung von Waren innerhalb des Lagers.</a:t>
            </a:r>
          </a:p>
          <a:p>
            <a:pPr>
              <a:buFont typeface="Arial" panose="020B0604020202020204" pitchFamily="34" charset="0"/>
              <a:buNone/>
            </a:pPr>
            <a:r>
              <a:rPr lang="de-AT" dirty="0"/>
              <a:t>Durch die Automatisierung von logistischen Abläufen kann dem Fachkräftemangel entgegengewirkt werden.</a:t>
            </a:r>
          </a:p>
          <a:p>
            <a:pPr>
              <a:buFont typeface="Arial" panose="020B0604020202020204" pitchFamily="34" charset="0"/>
              <a:buNone/>
            </a:pPr>
            <a:endParaRPr lang="de-AT" dirty="0"/>
          </a:p>
          <a:p>
            <a:r>
              <a:rPr lang="de-AT" dirty="0"/>
              <a:t>Quelle:</a:t>
            </a:r>
          </a:p>
          <a:p>
            <a:r>
              <a:rPr lang="de-AT" dirty="0"/>
              <a:t>Fraunhofer-Institut für Materialfluss und Logistik IML (2021): Whitepaper. Künstliche Intelligenz in der Logistik. In: https://www.iml.fraunhofer.de/content/dam/iml/de/documents/101/19_Whitepaper_KI_Logistik.pdf; Abruf 03.06.2025</a:t>
            </a:r>
          </a:p>
          <a:p>
            <a:pPr algn="l"/>
            <a:r>
              <a:rPr lang="de-AT" dirty="0"/>
              <a:t>Flechsig, Christian et.al. (2021): Langsam, aber sicher: Mithilfe von digitalen Technologien auf dem Weg zur Beschaffung 4.0. In: Fritzsche, Roy / Winter, Stefan / Lohmer, Jakob (Hrsg.): </a:t>
            </a:r>
            <a:r>
              <a:rPr lang="de-AT" sz="1800" b="0" i="0" u="none" strike="noStrike" baseline="0" dirty="0">
                <a:latin typeface="MyriadRegular"/>
              </a:rPr>
              <a:t>Logistik in Wissenschaft und Praxis. </a:t>
            </a:r>
            <a:r>
              <a:rPr lang="de-AT" dirty="0"/>
              <a:t>Von der Datenanalyse zur Gestaltung komplexer Logistikprozesse. S. 342</a:t>
            </a:r>
          </a:p>
        </p:txBody>
      </p:sp>
      <p:sp>
        <p:nvSpPr>
          <p:cNvPr id="4" name="Slide Number Placeholder 3">
            <a:extLst>
              <a:ext uri="{FF2B5EF4-FFF2-40B4-BE49-F238E27FC236}">
                <a16:creationId xmlns:a16="http://schemas.microsoft.com/office/drawing/2014/main" id="{C132EAAC-2774-4084-C183-3E29678F7BD6}"/>
              </a:ext>
            </a:extLst>
          </p:cNvPr>
          <p:cNvSpPr>
            <a:spLocks noGrp="1"/>
          </p:cNvSpPr>
          <p:nvPr>
            <p:ph type="sldNum" sz="quarter" idx="5"/>
          </p:nvPr>
        </p:nvSpPr>
        <p:spPr/>
        <p:txBody>
          <a:bodyPr/>
          <a:lstStyle/>
          <a:p>
            <a:fld id="{23212CE9-4559-481E-B405-0C43FBE97BC7}" type="slidenum">
              <a:rPr lang="de-AT" smtClean="0"/>
              <a:t>17</a:t>
            </a:fld>
            <a:endParaRPr lang="de-AT"/>
          </a:p>
        </p:txBody>
      </p:sp>
    </p:spTree>
    <p:extLst>
      <p:ext uri="{BB962C8B-B14F-4D97-AF65-F5344CB8AC3E}">
        <p14:creationId xmlns:p14="http://schemas.microsoft.com/office/powerpoint/2010/main" val="23573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Befrage eine KI zur Logistik der Zukunft</a:t>
            </a:r>
          </a:p>
          <a:p>
            <a:endParaRPr lang="de-AT" b="1" dirty="0"/>
          </a:p>
          <a:p>
            <a:r>
              <a:rPr lang="de-AT" b="0" dirty="0"/>
              <a:t>Einzelarbeit (auch als Hausübung geeignet)</a:t>
            </a:r>
          </a:p>
          <a:p>
            <a:endParaRPr lang="de-AT" dirty="0"/>
          </a:p>
          <a:p>
            <a:r>
              <a:rPr lang="de-AT" dirty="0"/>
              <a:t>Wähle ein Themenfeld aus der Logistik, z. B.:</a:t>
            </a:r>
          </a:p>
          <a:p>
            <a:pPr marL="171450" indent="-171450">
              <a:buFont typeface="Arial" panose="020B0604020202020204" pitchFamily="34" charset="0"/>
              <a:buChar char="•"/>
            </a:pPr>
            <a:r>
              <a:rPr lang="de-AT" dirty="0"/>
              <a:t>Bedarfsprognose</a:t>
            </a:r>
          </a:p>
          <a:p>
            <a:pPr marL="171450" indent="-171450">
              <a:buFont typeface="Arial" panose="020B0604020202020204" pitchFamily="34" charset="0"/>
              <a:buChar char="•"/>
            </a:pPr>
            <a:r>
              <a:rPr lang="de-AT" dirty="0"/>
              <a:t>Routenplanung</a:t>
            </a:r>
          </a:p>
          <a:p>
            <a:pPr marL="171450" indent="-171450">
              <a:buFont typeface="Arial" panose="020B0604020202020204" pitchFamily="34" charset="0"/>
              <a:buChar char="•"/>
            </a:pPr>
            <a:r>
              <a:rPr lang="de-AT" dirty="0"/>
              <a:t>Lagerverwaltung (Warehouse Management)</a:t>
            </a:r>
          </a:p>
          <a:p>
            <a:pPr marL="171450" indent="-171450">
              <a:buFont typeface="Arial" panose="020B0604020202020204" pitchFamily="34" charset="0"/>
              <a:buChar char="•"/>
            </a:pPr>
            <a:r>
              <a:rPr lang="de-AT" dirty="0"/>
              <a:t>Automatisierung in der Kommissionierung</a:t>
            </a:r>
          </a:p>
          <a:p>
            <a:pPr marL="171450" indent="-171450">
              <a:buFont typeface="Arial" panose="020B0604020202020204" pitchFamily="34" charset="0"/>
              <a:buChar char="•"/>
            </a:pPr>
            <a:r>
              <a:rPr lang="de-AT" dirty="0"/>
              <a:t>KI gegen Fachkräftemangel</a:t>
            </a:r>
          </a:p>
          <a:p>
            <a:endParaRPr lang="de-AT" dirty="0"/>
          </a:p>
          <a:p>
            <a:r>
              <a:rPr lang="de-AT" dirty="0"/>
              <a:t>Formuliere 3 gezielte Fragen (Prompts), die du einer KI stellst (z.B. ChatGPT, Microsoft Copilot)</a:t>
            </a:r>
          </a:p>
          <a:p>
            <a:r>
              <a:rPr lang="de-AT" dirty="0"/>
              <a:t>Beispiele:</a:t>
            </a:r>
          </a:p>
          <a:p>
            <a:r>
              <a:rPr lang="de-AT" dirty="0"/>
              <a:t>„Wie kann KI helfen, Lagerflächen effizienter zu nutzen?“</a:t>
            </a:r>
          </a:p>
          <a:p>
            <a:r>
              <a:rPr lang="de-AT" dirty="0"/>
              <a:t>„Welche Risiken gibt es beim Einsatz von KI in der Transportplanung?“</a:t>
            </a:r>
          </a:p>
          <a:p>
            <a:r>
              <a:rPr lang="de-AT" dirty="0"/>
              <a:t>„Wie funktioniert eine KI-gestützte Bedarfsprognose?“</a:t>
            </a:r>
          </a:p>
          <a:p>
            <a:endParaRPr lang="de-AT" dirty="0"/>
          </a:p>
          <a:p>
            <a:r>
              <a:rPr lang="de-AT" dirty="0"/>
              <a:t>Analysiere die Antworten kritisch:</a:t>
            </a:r>
          </a:p>
          <a:p>
            <a:pPr marL="171450" indent="-171450">
              <a:buFont typeface="Arial" panose="020B0604020202020204" pitchFamily="34" charset="0"/>
              <a:buChar char="•"/>
            </a:pPr>
            <a:r>
              <a:rPr lang="de-AT" dirty="0"/>
              <a:t>Welche Vorteile werden genannt?</a:t>
            </a:r>
          </a:p>
          <a:p>
            <a:pPr marL="171450" indent="-171450">
              <a:buFont typeface="Arial" panose="020B0604020202020204" pitchFamily="34" charset="0"/>
              <a:buChar char="•"/>
            </a:pPr>
            <a:r>
              <a:rPr lang="de-AT" dirty="0"/>
              <a:t>Welche Risiken oder ethischen Fragen tauchen auf?</a:t>
            </a:r>
          </a:p>
          <a:p>
            <a:pPr marL="171450" indent="-171450">
              <a:buFont typeface="Arial" panose="020B0604020202020204" pitchFamily="34" charset="0"/>
              <a:buChar char="•"/>
            </a:pPr>
            <a:r>
              <a:rPr lang="de-AT" dirty="0"/>
              <a:t>Wie glaubwürdig und verständlich sind die Antworten?</a:t>
            </a:r>
          </a:p>
          <a:p>
            <a:endParaRPr lang="de-AT" dirty="0"/>
          </a:p>
          <a:p>
            <a:r>
              <a:rPr lang="de-AT" dirty="0"/>
              <a:t>Erstelle eine kurze Präsentation (z. B. PowerPoint) mit folgenden Inhalten:</a:t>
            </a:r>
          </a:p>
          <a:p>
            <a:pPr marL="171450" indent="-171450">
              <a:buFont typeface="Arial" panose="020B0604020202020204" pitchFamily="34" charset="0"/>
              <a:buChar char="•"/>
            </a:pPr>
            <a:r>
              <a:rPr lang="de-AT" dirty="0"/>
              <a:t>Euer gewähltes Thema und die drei Fragen</a:t>
            </a:r>
          </a:p>
          <a:p>
            <a:pPr marL="171450" indent="-171450">
              <a:buFont typeface="Arial" panose="020B0604020202020204" pitchFamily="34" charset="0"/>
              <a:buChar char="•"/>
            </a:pPr>
            <a:r>
              <a:rPr lang="de-AT" dirty="0"/>
              <a:t>Zusammenfassung der KI-Antworten</a:t>
            </a:r>
          </a:p>
          <a:p>
            <a:pPr marL="171450" indent="-171450">
              <a:buFont typeface="Arial" panose="020B0604020202020204" pitchFamily="34" charset="0"/>
              <a:buChar char="•"/>
            </a:pPr>
            <a:r>
              <a:rPr lang="de-AT" dirty="0"/>
              <a:t>Eigene Einschätzung: Chancen &amp; Herausforderungen</a:t>
            </a:r>
          </a:p>
          <a:p>
            <a:endParaRPr lang="de-AT" dirty="0"/>
          </a:p>
          <a:p>
            <a:r>
              <a:rPr lang="de-AT" dirty="0"/>
              <a:t>Dauer: ca. 30 Minuten, mit Präsentation 1 EH</a:t>
            </a:r>
          </a:p>
          <a:p>
            <a:endParaRPr lang="de-AT" dirty="0"/>
          </a:p>
          <a:p>
            <a:r>
              <a:rPr lang="de-AT" dirty="0"/>
              <a:t>Lernziele:</a:t>
            </a:r>
          </a:p>
          <a:p>
            <a:r>
              <a:rPr lang="de-AT" dirty="0"/>
              <a:t>Die </a:t>
            </a:r>
            <a:r>
              <a:rPr lang="de-AT" dirty="0" err="1"/>
              <a:t>Schüler:innen</a:t>
            </a:r>
            <a:r>
              <a:rPr lang="de-AT" dirty="0"/>
              <a:t> erkennen konkrete Einsatzbereiche von KI in der Logistik, z. B. in der Planung, Lagerverwaltung und Automatisierung.</a:t>
            </a:r>
          </a:p>
          <a:p>
            <a:r>
              <a:rPr lang="de-AT" dirty="0"/>
              <a:t>Die </a:t>
            </a:r>
            <a:r>
              <a:rPr lang="de-AT" dirty="0" err="1"/>
              <a:t>Schüler:innen</a:t>
            </a:r>
            <a:r>
              <a:rPr lang="de-AT" dirty="0"/>
              <a:t> formulieren gezielte Fragen an eine KI und werten die Antworten kritisch aus.</a:t>
            </a:r>
          </a:p>
          <a:p>
            <a:r>
              <a:rPr lang="de-AT" dirty="0"/>
              <a:t>Die </a:t>
            </a:r>
            <a:r>
              <a:rPr lang="de-AT" dirty="0" err="1"/>
              <a:t>Schüler:innen</a:t>
            </a:r>
            <a:r>
              <a:rPr lang="de-AT" dirty="0"/>
              <a:t> reflektieren Chancen und Risiken des KI-Einsatzes (z. B. Effizienz vs. Datenschutz).</a:t>
            </a:r>
          </a:p>
          <a:p>
            <a:endParaRPr lang="de-AT" dirty="0"/>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18</a:t>
            </a:fld>
            <a:endParaRPr lang="de-AT"/>
          </a:p>
        </p:txBody>
      </p:sp>
    </p:spTree>
    <p:extLst>
      <p:ext uri="{BB962C8B-B14F-4D97-AF65-F5344CB8AC3E}">
        <p14:creationId xmlns:p14="http://schemas.microsoft.com/office/powerpoint/2010/main" val="1151120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AT" dirty="0"/>
              <a:t>Moderne Technologien bringen eine Reihe von Herausforderungen und Risiken mit sich:</a:t>
            </a:r>
          </a:p>
          <a:p>
            <a:pPr algn="l"/>
            <a:r>
              <a:rPr lang="de-AT" dirty="0"/>
              <a:t>Ein zentrales Thema ist der Datenschutz und die Datensicherheit. Wer hat Zugriff auf die Daten und wie gut sind sie geschützt? Viele Technologien entwickeln sich schneller als die Gesetzgebung. Das führt zu Grauzonen und rechtlichen Unsicherheiten.</a:t>
            </a:r>
          </a:p>
          <a:p>
            <a:pPr algn="l"/>
            <a:r>
              <a:rPr lang="de-AT" b="0" i="0" dirty="0">
                <a:solidFill>
                  <a:srgbClr val="424242"/>
                </a:solidFill>
                <a:effectLst/>
                <a:latin typeface="Segoe Sans"/>
              </a:rPr>
              <a:t>Das Fehlen internationaler Standards ist v.a. in der Logistik häufig ein Problem. Ohne einheitliche Regeln wird die Zusammenarbeit über Ländergrenzen hinweg erschwert.</a:t>
            </a:r>
          </a:p>
          <a:p>
            <a:pPr algn="l"/>
            <a:r>
              <a:rPr lang="de-AT" b="0" i="0" dirty="0">
                <a:solidFill>
                  <a:srgbClr val="424242"/>
                </a:solidFill>
                <a:effectLst/>
                <a:latin typeface="Segoe Sans"/>
              </a:rPr>
              <a:t>Nachvollziehbarkeit von Algorithmen: Wenn wir KI Entscheidungen treffen, müssen wir verstehen können, wie diese zustande kommen – besonders in sensiblen Bereichen wie Medizin, Justiz oder Finanzen.</a:t>
            </a:r>
          </a:p>
          <a:p>
            <a:pPr algn="l"/>
            <a:r>
              <a:rPr lang="de-AT" dirty="0"/>
              <a:t>Ein weiteres Problem ist die Integration neuer Technologien in bestehende Systeme. Alte IT-Infrastrukturen sind oft nicht kompatibel mit modernen Lösungen.</a:t>
            </a:r>
          </a:p>
          <a:p>
            <a:pPr algn="l"/>
            <a:r>
              <a:rPr lang="de-AT" dirty="0"/>
              <a:t>Auch die Qualifizierung der Mitarbeiterinnen und Mitarbeiter spielt eine große Rolle. Neue Technologien erfordern neue Kompetenzen. Ohne gezieltes Change Management kann es zu Widerständen oder Überforderung im Unternehmen kommen.</a:t>
            </a:r>
          </a:p>
          <a:p>
            <a:pPr algn="l"/>
            <a:r>
              <a:rPr lang="de-AT" dirty="0"/>
              <a:t>Nicht zu unterschätzen ist der hohe Energieverbrauch, insbesondere bei Blockchain-Anwendungen oder beim Training großer KI-Modelle. </a:t>
            </a:r>
          </a:p>
          <a:p>
            <a:pPr algn="l"/>
            <a:endParaRPr lang="de-AT" dirty="0"/>
          </a:p>
          <a:p>
            <a:pPr algn="l"/>
            <a:endParaRPr lang="de-AT" dirty="0"/>
          </a:p>
          <a:p>
            <a:pPr algn="l"/>
            <a:r>
              <a:rPr lang="de-AT" dirty="0"/>
              <a:t>Flechsig, Christian et.al. (2021): Langsam, aber sicher: Mithilfe von digitalen Technologien auf dem Weg zur Beschaffung 4.0. In: Fritzsche, Roy / Winter, Stefan / Lohmer, Jakob (Hrsg.): </a:t>
            </a:r>
            <a:r>
              <a:rPr lang="de-AT" sz="1800" b="0" i="0" u="none" strike="noStrike" baseline="0" dirty="0">
                <a:latin typeface="MyriadRegular"/>
              </a:rPr>
              <a:t>Logistik in Wissenschaft und Praxis. </a:t>
            </a:r>
            <a:r>
              <a:rPr lang="de-AT" dirty="0"/>
              <a:t>Von der Datenanalyse zur Gestaltung komplexer Logistikprozesse. S. 347 ff.</a:t>
            </a:r>
          </a:p>
        </p:txBody>
      </p:sp>
      <p:sp>
        <p:nvSpPr>
          <p:cNvPr id="4" name="Foliennummernplatzhalter 3"/>
          <p:cNvSpPr>
            <a:spLocks noGrp="1"/>
          </p:cNvSpPr>
          <p:nvPr>
            <p:ph type="sldNum" sz="quarter" idx="5"/>
          </p:nvPr>
        </p:nvSpPr>
        <p:spPr/>
        <p:txBody>
          <a:bodyPr/>
          <a:lstStyle/>
          <a:p>
            <a:fld id="{23212CE9-4559-481E-B405-0C43FBE97BC7}" type="slidenum">
              <a:rPr lang="de-AT" smtClean="0"/>
              <a:t>19</a:t>
            </a:fld>
            <a:endParaRPr lang="de-AT"/>
          </a:p>
        </p:txBody>
      </p:sp>
    </p:spTree>
    <p:extLst>
      <p:ext uri="{BB962C8B-B14F-4D97-AF65-F5344CB8AC3E}">
        <p14:creationId xmlns:p14="http://schemas.microsoft.com/office/powerpoint/2010/main" val="341758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Öffentliche Online-Datenbank: Die Blockchain ist für alle einsehbar und speichert Daten dauerhaft. Jeder kann nachvollziehen, was wann passiert ist – ohne zentrale Kontrolle.</a:t>
            </a:r>
          </a:p>
          <a:p>
            <a:r>
              <a:rPr lang="de-AT" dirty="0"/>
              <a:t>Verkettete Datensätze („Blocks“): Jede neue Information wird in einem sogenannten Block gespeichert. Diese Blöcke werden chronologisch miteinander verbunden – wie Glieder einer Kette („Chain“). So entsteht eine lückenlose Dokumentation.</a:t>
            </a:r>
          </a:p>
          <a:p>
            <a:r>
              <a:rPr lang="de-AT" dirty="0"/>
              <a:t>Dezentral gespeichert: Die Daten liegen nicht auf einem einzigen Server, sondern auf vielen Computern weltweit. Alle Teilnehmer im Netzwerk haben eine Kopie – das macht Manipulation extrem schwierig.</a:t>
            </a:r>
          </a:p>
          <a:p>
            <a:r>
              <a:rPr lang="de-AT" dirty="0"/>
              <a:t>Unveränderbar: Einmal gespeicherte Daten können nicht heimlich verändert oder gelöscht werden. Jede Änderung würde sofort auffallen, weil sie mit allen anderen Kopien im Netzwerk verglichen wird.</a:t>
            </a:r>
          </a:p>
          <a:p>
            <a:r>
              <a:rPr lang="de-AT" dirty="0"/>
              <a:t>Sicher durch Verschlüsselung: Jede Transaktion wird durch mathematische Verfahren (Hashes) abgesichert. Nur wenn alle Teilnehmer im Netzwerk zustimmen, wird ein neuer Block hinzugefügt.</a:t>
            </a:r>
          </a:p>
          <a:p>
            <a:r>
              <a:rPr lang="de-AT" dirty="0"/>
              <a:t>Diese Eigenschaften machen die Blockchain besonders interessant für Bereiche wie Finanzen, Lieferketten, Logistik oder digitale Verträge wie z.B. Frachtpapiere.</a:t>
            </a:r>
          </a:p>
          <a:p>
            <a:endParaRPr lang="de-AT" dirty="0"/>
          </a:p>
          <a:p>
            <a:r>
              <a:rPr lang="de-AT" dirty="0"/>
              <a:t>Quelle:</a:t>
            </a:r>
          </a:p>
          <a:p>
            <a:r>
              <a:rPr lang="de-AT" dirty="0" err="1"/>
              <a:t>Barenkamp</a:t>
            </a:r>
            <a:r>
              <a:rPr lang="de-AT" dirty="0"/>
              <a:t>, Marco (2021): IoT Security Best Practices. In: In: Meinhardt, Stefan / Wortmann, Felix (Hrsg.): IoT – Best Practices. Internet der Dinge, Geschäftsmodellinnovationen, IoT-Plattformen, IoT in Fertigung und Logistik; S. 401 ff.</a:t>
            </a:r>
          </a:p>
          <a:p>
            <a:endParaRPr lang="de-AT" dirty="0"/>
          </a:p>
          <a:p>
            <a:r>
              <a:rPr lang="de-AT" dirty="0"/>
              <a:t>Bildquelle: </a:t>
            </a:r>
          </a:p>
          <a:p>
            <a:r>
              <a:rPr lang="de-AT" dirty="0" err="1">
                <a:latin typeface="Oswald"/>
              </a:rPr>
              <a:t>Flaticon</a:t>
            </a:r>
            <a:r>
              <a:rPr lang="de-AT" dirty="0">
                <a:latin typeface="Oswald"/>
              </a:rPr>
              <a:t> (2024): https://www.flaticon.com/free-icons/blockchain; Blockchain </a:t>
            </a:r>
            <a:r>
              <a:rPr lang="de-AT" dirty="0" err="1">
                <a:latin typeface="Oswald"/>
              </a:rPr>
              <a:t>icons</a:t>
            </a:r>
            <a:r>
              <a:rPr lang="de-AT" dirty="0">
                <a:latin typeface="Oswald"/>
              </a:rPr>
              <a:t> </a:t>
            </a:r>
            <a:r>
              <a:rPr lang="de-AT" dirty="0" err="1">
                <a:latin typeface="Oswald"/>
              </a:rPr>
              <a:t>created</a:t>
            </a:r>
            <a:r>
              <a:rPr lang="de-AT" dirty="0">
                <a:latin typeface="Oswald"/>
              </a:rPr>
              <a:t> </a:t>
            </a:r>
            <a:r>
              <a:rPr lang="de-AT" dirty="0" err="1">
                <a:latin typeface="Oswald"/>
              </a:rPr>
              <a:t>by</a:t>
            </a:r>
            <a:r>
              <a:rPr lang="de-AT" dirty="0">
                <a:latin typeface="Oswald"/>
              </a:rPr>
              <a:t> </a:t>
            </a:r>
            <a:r>
              <a:rPr lang="de-AT" dirty="0" err="1">
                <a:latin typeface="Oswald"/>
              </a:rPr>
              <a:t>Freepik</a:t>
            </a:r>
            <a:r>
              <a:rPr lang="de-AT" dirty="0">
                <a:latin typeface="Oswald"/>
              </a:rPr>
              <a:t> - </a:t>
            </a:r>
            <a:r>
              <a:rPr lang="de-AT" dirty="0" err="1">
                <a:latin typeface="Oswald"/>
              </a:rPr>
              <a:t>Flaticon</a:t>
            </a:r>
            <a:r>
              <a:rPr lang="de-AT" dirty="0">
                <a:latin typeface="Oswald"/>
              </a:rPr>
              <a:t>; Abruf 11.09.2024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20</a:t>
            </a:fld>
            <a:endParaRPr lang="en-AT"/>
          </a:p>
        </p:txBody>
      </p:sp>
    </p:spTree>
    <p:extLst>
      <p:ext uri="{BB962C8B-B14F-4D97-AF65-F5344CB8AC3E}">
        <p14:creationId xmlns:p14="http://schemas.microsoft.com/office/powerpoint/2010/main" val="164935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21</a:t>
            </a:fld>
            <a:endParaRPr lang="de-AT"/>
          </a:p>
        </p:txBody>
      </p:sp>
    </p:spTree>
    <p:extLst>
      <p:ext uri="{BB962C8B-B14F-4D97-AF65-F5344CB8AC3E}">
        <p14:creationId xmlns:p14="http://schemas.microsoft.com/office/powerpoint/2010/main" val="330599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Der digitale Zwilling ist eine virtuelle Spiegelung einer realen Umgebung oder eines Prozesses. Er bildet z. B. Transportketten, Lagerbestände oder Maschinen digital ab – und das in Echtzeit. Dadurch können komplexe Abläufe nicht nur überwacht, sondern auch analysiert, vorhergesagt und gezielt optimiert werden.</a:t>
            </a:r>
          </a:p>
          <a:p>
            <a:endParaRPr lang="de-AT" dirty="0"/>
          </a:p>
          <a:p>
            <a:r>
              <a:rPr lang="de-AT" dirty="0"/>
              <a:t>Gerade in der Logistik ist der Einsatz besonders vielfältig:</a:t>
            </a:r>
          </a:p>
          <a:p>
            <a:r>
              <a:rPr lang="de-AT" dirty="0"/>
              <a:t>In der Lagerverwaltung hilft der digitale Zwilling, den Überblick über Warenbestände zu behalten und Lagerplätze effizient zu nutzen.</a:t>
            </a:r>
          </a:p>
          <a:p>
            <a:r>
              <a:rPr lang="de-AT" dirty="0"/>
              <a:t>Bei der Routenplanung sorgt er für eine bessere Abstimmung von Lieferwegen – je nach Verkehrslage, Wetter oder Auslastung.</a:t>
            </a:r>
          </a:p>
          <a:p>
            <a:r>
              <a:rPr lang="de-AT" dirty="0"/>
              <a:t>Und bei der Wartung von Maschinen oder Fahrzeugen erkennt er frühzeitig Verschleiß und verhindert Ausfälle durch rechtzeitige Reparatur.</a:t>
            </a:r>
          </a:p>
          <a:p>
            <a:endParaRPr lang="de-AT" dirty="0"/>
          </a:p>
          <a:p>
            <a:r>
              <a:rPr lang="de-AT" dirty="0"/>
              <a:t>Quellen:</a:t>
            </a:r>
          </a:p>
          <a:p>
            <a:pPr marL="0" algn="l" defTabSz="914400" rtl="0" eaLnBrk="1" latinLnBrk="0" hangingPunct="1"/>
            <a:r>
              <a:rPr lang="de-AT" sz="1200" kern="1200" dirty="0">
                <a:solidFill>
                  <a:schemeClr val="tx1"/>
                </a:solidFill>
                <a:latin typeface="+mn-lt"/>
                <a:ea typeface="+mn-ea"/>
                <a:cs typeface="+mn-cs"/>
              </a:rPr>
              <a:t>Spengler, Thomas et. al (2021): Methoden und Werkzeuge für die synergetische Konzeption und Bewertung von Industrie 4.0-Lösungen, </a:t>
            </a:r>
            <a:r>
              <a:rPr lang="de-AT" dirty="0"/>
              <a:t>In: Fritzsche, Roy / Winter, Stefan / Lohmer, Jakob (Hrsg.): </a:t>
            </a:r>
            <a:r>
              <a:rPr lang="de-AT" sz="1800" b="0" i="0" u="none" strike="noStrike" baseline="0" dirty="0">
                <a:latin typeface="MyriadRegular"/>
              </a:rPr>
              <a:t>Logistik in Wissenschaft und Praxis. </a:t>
            </a:r>
            <a:r>
              <a:rPr lang="de-AT" dirty="0"/>
              <a:t>Von der Datenanalyse zur Gestaltung komplexer Logistikprozesse; </a:t>
            </a:r>
            <a:r>
              <a:rPr lang="de-AT" sz="1200" kern="1200" dirty="0">
                <a:solidFill>
                  <a:schemeClr val="tx1"/>
                </a:solidFill>
                <a:latin typeface="+mn-lt"/>
                <a:ea typeface="+mn-ea"/>
                <a:cs typeface="+mn-cs"/>
              </a:rPr>
              <a:t>S. 194 f</a:t>
            </a:r>
          </a:p>
          <a:p>
            <a:pPr marL="0" algn="l" defTabSz="914400" rtl="0" eaLnBrk="1" latinLnBrk="0" hangingPunct="1"/>
            <a:r>
              <a:rPr lang="de-AT" sz="1200" kern="1200" dirty="0" err="1">
                <a:solidFill>
                  <a:schemeClr val="tx1"/>
                </a:solidFill>
                <a:latin typeface="+mn-lt"/>
                <a:ea typeface="+mn-ea"/>
                <a:cs typeface="+mn-cs"/>
              </a:rPr>
              <a:t>Kocaoglu</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Batuhan</a:t>
            </a:r>
            <a:r>
              <a:rPr lang="de-AT" sz="1200" kern="1200" dirty="0">
                <a:solidFill>
                  <a:schemeClr val="tx1"/>
                </a:solidFill>
                <a:latin typeface="+mn-lt"/>
                <a:ea typeface="+mn-ea"/>
                <a:cs typeface="+mn-cs"/>
              </a:rPr>
              <a:t> (2024): </a:t>
            </a:r>
            <a:r>
              <a:rPr lang="en-US" sz="1200" kern="1200" dirty="0">
                <a:solidFill>
                  <a:schemeClr val="tx1"/>
                </a:solidFill>
                <a:latin typeface="+mn-lt"/>
                <a:ea typeface="+mn-ea"/>
                <a:cs typeface="+mn-cs"/>
              </a:rPr>
              <a:t>Logistics Information Systems. Digital Transformation and Supply Chain Applications in the 4.0 Era;</a:t>
            </a:r>
            <a:r>
              <a:rPr lang="de-AT" sz="1200" kern="1200" dirty="0">
                <a:solidFill>
                  <a:schemeClr val="tx1"/>
                </a:solidFill>
                <a:latin typeface="+mn-lt"/>
                <a:ea typeface="+mn-ea"/>
                <a:cs typeface="+mn-cs"/>
              </a:rPr>
              <a:t> S. 164 ff</a:t>
            </a:r>
          </a:p>
        </p:txBody>
      </p:sp>
      <p:sp>
        <p:nvSpPr>
          <p:cNvPr id="4" name="Foliennummernplatzhalter 3"/>
          <p:cNvSpPr>
            <a:spLocks noGrp="1"/>
          </p:cNvSpPr>
          <p:nvPr>
            <p:ph type="sldNum" sz="quarter" idx="5"/>
          </p:nvPr>
        </p:nvSpPr>
        <p:spPr/>
        <p:txBody>
          <a:bodyPr/>
          <a:lstStyle/>
          <a:p>
            <a:fld id="{23212CE9-4559-481E-B405-0C43FBE97BC7}" type="slidenum">
              <a:rPr lang="de-AT" smtClean="0"/>
              <a:t>22</a:t>
            </a:fld>
            <a:endParaRPr lang="de-AT"/>
          </a:p>
        </p:txBody>
      </p:sp>
    </p:spTree>
    <p:extLst>
      <p:ext uri="{BB962C8B-B14F-4D97-AF65-F5344CB8AC3E}">
        <p14:creationId xmlns:p14="http://schemas.microsoft.com/office/powerpoint/2010/main" val="563299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https://www.youtube.com/watch?v=K1AGi68ZB_0</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Was versteht man unter „digitaler Zwilling“?</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Digitales dreidimensionales Abbild der Wirklichkeit: in diesem Fall eines Logistikgeländes inkl. der eingelagerten Waren, der Warenflüsse, Prozesse und Transporte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Für welche Arten von Gütern lässt sich das System nutzen?</a:t>
            </a:r>
          </a:p>
          <a:p>
            <a:r>
              <a:rPr lang="de-AT" dirty="0"/>
              <a:t>Für alle Arten: Schüttgut, Stückgut, Sammelgut, Projektladung</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Welche Informationen werden in Echtzeit digital erfasst?</a:t>
            </a:r>
          </a:p>
          <a:p>
            <a:r>
              <a:rPr lang="de-AT" dirty="0"/>
              <a:t>Wareninformationen (auch standortübergreifend), Fahrzeuginformationen, Wetter- und Verkehrsdaten</a:t>
            </a:r>
          </a:p>
        </p:txBody>
      </p:sp>
      <p:sp>
        <p:nvSpPr>
          <p:cNvPr id="4" name="Foliennummernplatzhalter 3"/>
          <p:cNvSpPr>
            <a:spLocks noGrp="1"/>
          </p:cNvSpPr>
          <p:nvPr>
            <p:ph type="sldNum" sz="quarter" idx="5"/>
          </p:nvPr>
        </p:nvSpPr>
        <p:spPr/>
        <p:txBody>
          <a:bodyPr/>
          <a:lstStyle/>
          <a:p>
            <a:fld id="{23212CE9-4559-481E-B405-0C43FBE97BC7}" type="slidenum">
              <a:rPr lang="de-AT" smtClean="0"/>
              <a:t>23</a:t>
            </a:fld>
            <a:endParaRPr lang="de-AT"/>
          </a:p>
        </p:txBody>
      </p:sp>
    </p:spTree>
    <p:extLst>
      <p:ext uri="{BB962C8B-B14F-4D97-AF65-F5344CB8AC3E}">
        <p14:creationId xmlns:p14="http://schemas.microsoft.com/office/powerpoint/2010/main" val="17462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a:t>
            </a:fld>
            <a:endParaRPr lang="de-AT"/>
          </a:p>
        </p:txBody>
      </p:sp>
    </p:spTree>
    <p:extLst>
      <p:ext uri="{BB962C8B-B14F-4D97-AF65-F5344CB8AC3E}">
        <p14:creationId xmlns:p14="http://schemas.microsoft.com/office/powerpoint/2010/main" val="44891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567"/>
              </a:spcAft>
            </a:pPr>
            <a:r>
              <a:rPr lang="de-AT" dirty="0"/>
              <a:t>Mit der Implementierung der Smart Port Idee am Hamburger Hafen kann die Effizienzsteigerung in einer neuen Dimension durchgeführt werden, durch Sensortechnik, Analyse-, Prognose- und Informationssysteme werden in Echtzeit sämtliche Möglichkeiten zur Effizienzsteigerung genutzt. Dadurch kann die Vernetzung von Verkehrsströmen, Infrastruktur und Warenströmen optimal erfolgen. </a:t>
            </a:r>
          </a:p>
          <a:p>
            <a:pPr>
              <a:spcAft>
                <a:spcPts val="1567"/>
              </a:spcAft>
            </a:pPr>
            <a:r>
              <a:rPr lang="de-AT" dirty="0"/>
              <a:t>Große Worte, aber was steckt dahinter: </a:t>
            </a:r>
          </a:p>
          <a:p>
            <a:pPr marL="179114" indent="-179114">
              <a:spcAft>
                <a:spcPts val="1567"/>
              </a:spcAft>
              <a:buFont typeface="Arial" panose="020B0604020202020204" pitchFamily="34" charset="0"/>
              <a:buChar char="•"/>
            </a:pPr>
            <a:r>
              <a:rPr lang="de-AT" dirty="0"/>
              <a:t>Durch die Ausstattung von Sensortechnik im Fuhrpark kann zu jeder Zeit der Standort festgestellt werden, effiziente Transportwege geplant und gestaltet werden, dies führt zu einer besseren Auslastung des Fuhrparkes</a:t>
            </a:r>
          </a:p>
          <a:p>
            <a:pPr marL="179114" indent="-179114">
              <a:spcAft>
                <a:spcPts val="1567"/>
              </a:spcAft>
              <a:buFont typeface="Arial" panose="020B0604020202020204" pitchFamily="34" charset="0"/>
              <a:buChar char="•"/>
            </a:pPr>
            <a:r>
              <a:rPr lang="de-AT" dirty="0"/>
              <a:t>Dokumentation von Instandhaltungen erfolgen in digitalem Format, können dadurch jederzeit abgerufen und aktualisiert werden</a:t>
            </a:r>
          </a:p>
          <a:p>
            <a:pPr marL="179114" indent="-179114">
              <a:spcAft>
                <a:spcPts val="1567"/>
              </a:spcAft>
              <a:buFont typeface="Arial" panose="020B0604020202020204" pitchFamily="34" charset="0"/>
              <a:buChar char="•"/>
            </a:pPr>
            <a:r>
              <a:rPr lang="de-AT" dirty="0"/>
              <a:t>Die Echtzeitabwicklung von Navigation durch das Hafengelände, als auch die notwendige Parkplatzzuordnung für LKWs beschleunigt die Abfertigung von Überstellungen</a:t>
            </a:r>
          </a:p>
          <a:p>
            <a:pPr marL="179114" indent="-179114">
              <a:spcAft>
                <a:spcPts val="1567"/>
              </a:spcAft>
              <a:buFont typeface="Arial" panose="020B0604020202020204" pitchFamily="34" charset="0"/>
              <a:buChar char="•"/>
            </a:pPr>
            <a:r>
              <a:rPr lang="de-AT" dirty="0"/>
              <a:t>Nachhaltigkeit gehört auch zur Umsetzung von smart </a:t>
            </a:r>
            <a:r>
              <a:rPr lang="de-AT" dirty="0" err="1"/>
              <a:t>ports</a:t>
            </a:r>
            <a:r>
              <a:rPr lang="de-AT" dirty="0"/>
              <a:t>, daher wird verstärkt auf Elektromobilität gesetzt inklusive der notwendigen Infrastruktur. Erneuerbare Energien sind sowohl für die Schifffahrt als Antrieb als auch im Zuge des Einsatzes von Landstrom sehr essenziell, die entsprechende Infrastruktur wird erschaffen und ausgebaut.</a:t>
            </a:r>
          </a:p>
          <a:p>
            <a:pPr marL="179114" indent="-179114">
              <a:spcAft>
                <a:spcPts val="1567"/>
              </a:spcAft>
              <a:buFont typeface="Arial" panose="020B0604020202020204" pitchFamily="34" charset="0"/>
              <a:buChar char="•"/>
            </a:pPr>
            <a:endParaRPr lang="de-AT" dirty="0"/>
          </a:p>
          <a:p>
            <a:pPr>
              <a:spcAft>
                <a:spcPts val="1567"/>
              </a:spcAft>
            </a:pPr>
            <a:r>
              <a:rPr lang="de-AT" dirty="0"/>
              <a:t>Quelle: </a:t>
            </a:r>
          </a:p>
          <a:p>
            <a:pPr defTabSz="955274">
              <a:spcAft>
                <a:spcPts val="1567"/>
              </a:spcAft>
            </a:pPr>
            <a:r>
              <a:rPr lang="de-AT" dirty="0"/>
              <a:t>Hamburg Port Authority (2023): https://www.hamburg-port-authority.de/de/hpa-360/smartport; Abruf: 04.10.2024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24</a:t>
            </a:fld>
            <a:endParaRPr lang="en-AT"/>
          </a:p>
        </p:txBody>
      </p:sp>
    </p:spTree>
    <p:extLst>
      <p:ext uri="{BB962C8B-B14F-4D97-AF65-F5344CB8AC3E}">
        <p14:creationId xmlns:p14="http://schemas.microsoft.com/office/powerpoint/2010/main" val="3840315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Autonomes Fahren heißt, dass ein Fahrzeug sich selbstständig bewegen kann – ohne dass ein Mensch aktiv eingreifen muss. Möglich wird das durch Sensoren, Kameras, künstliche Intelligenz und digitale Karten. Die Entwicklung hin zum vollständig autonomen Fahrzeug erfolgt schrittweise. Die internationale SAE-Level definieren insgesamt sechs Stufen – von Level 0 bis Level 5 – die den Grad der Automatisierung beschreiben.</a:t>
            </a:r>
          </a:p>
          <a:p>
            <a:endParaRPr lang="de-AT" dirty="0"/>
          </a:p>
          <a:p>
            <a:r>
              <a:rPr lang="de-AT" dirty="0"/>
              <a:t>Level 0 – Keine Automatisierung:</a:t>
            </a:r>
          </a:p>
          <a:p>
            <a:r>
              <a:rPr lang="de-AT" dirty="0"/>
              <a:t>Hier fährt der Mensch komplett selbst. Es gibt zwar Assistenzsysteme wie Warnsignale, aber das Fahrzeug übernimmt keine Steuerungsfunktionen.</a:t>
            </a:r>
          </a:p>
          <a:p>
            <a:endParaRPr lang="de-AT" dirty="0"/>
          </a:p>
          <a:p>
            <a:r>
              <a:rPr lang="de-AT" dirty="0"/>
              <a:t>Level 1 – Fahrerassistenz:</a:t>
            </a:r>
          </a:p>
          <a:p>
            <a:r>
              <a:rPr lang="de-AT" dirty="0"/>
              <a:t>Ein erstes Assistenzsystem kommt ins Spiel – zum Beispiel ein Tempomat oder ein Spurhalteassistent. Aber: Der Mensch bleibt in voller Kontrolle.</a:t>
            </a:r>
          </a:p>
          <a:p>
            <a:endParaRPr lang="de-AT" dirty="0"/>
          </a:p>
          <a:p>
            <a:r>
              <a:rPr lang="de-AT" dirty="0"/>
              <a:t>Level 2 – Teilautomatisierung:</a:t>
            </a:r>
          </a:p>
          <a:p>
            <a:r>
              <a:rPr lang="de-AT" dirty="0"/>
              <a:t>Jetzt kann das Fahrzeug gleichzeitig lenken und bremsen – etwa beim automatischen Einparken oder im Stau. Trotzdem muss der Mensch jederzeit bereit sein, einzugreifen.</a:t>
            </a:r>
          </a:p>
          <a:p>
            <a:endParaRPr lang="de-AT" dirty="0"/>
          </a:p>
          <a:p>
            <a:r>
              <a:rPr lang="de-AT" dirty="0"/>
              <a:t>Level 3 – Bedingte Automatisierung:</a:t>
            </a:r>
          </a:p>
          <a:p>
            <a:r>
              <a:rPr lang="de-AT" dirty="0"/>
              <a:t>Das Fahrzeug kann in bestimmten Situationen selbstständig fahren – zum Beispiel auf der Autobahn. Der Mensch muss aber rasch eingreifen können, falls das System Unterstützung braucht.</a:t>
            </a:r>
          </a:p>
          <a:p>
            <a:endParaRPr lang="de-AT" dirty="0"/>
          </a:p>
          <a:p>
            <a:r>
              <a:rPr lang="de-AT" dirty="0"/>
              <a:t>Level 4 – Hohe Automatisierung:</a:t>
            </a:r>
          </a:p>
          <a:p>
            <a:r>
              <a:rPr lang="de-AT" dirty="0"/>
              <a:t>Hier fährt das Fahrzeug komplett selbstständig – allerdings nur in klar definierten Bereichen, wie etwa einem Logistikzentrum oder auf bestimmten Strecken.</a:t>
            </a:r>
          </a:p>
          <a:p>
            <a:endParaRPr lang="de-AT" dirty="0"/>
          </a:p>
          <a:p>
            <a:r>
              <a:rPr lang="de-AT" dirty="0"/>
              <a:t>Level 5 – Volle Automatisierung:</a:t>
            </a:r>
          </a:p>
          <a:p>
            <a:r>
              <a:rPr lang="de-AT" dirty="0"/>
              <a:t>Das ist die höchste Stufe: Das Fahrzeug braucht keinen Fahrer mehr und kann überall selbstständig fahren – egal ob Stadt, Landstraße oder Autobahn.</a:t>
            </a:r>
          </a:p>
          <a:p>
            <a:endParaRPr lang="de-AT" dirty="0"/>
          </a:p>
          <a:p>
            <a:r>
              <a:rPr lang="de-AT" dirty="0"/>
              <a:t>Quelle:</a:t>
            </a:r>
          </a:p>
          <a:p>
            <a:r>
              <a:rPr lang="de-AT" dirty="0"/>
              <a:t>Kraftfahrbundesamt (2025): https://www.kba.de/DE/Themen/Marktueberwachung/Produktpruefungen/Pruefinhalte/AutomatisiertesAutonomesFahren/Automatisierungsstufen/Automatisierungsstufen_node.html; Abruf 09.07.2025</a:t>
            </a:r>
          </a:p>
        </p:txBody>
      </p:sp>
      <p:sp>
        <p:nvSpPr>
          <p:cNvPr id="4" name="Foliennummernplatzhalter 3"/>
          <p:cNvSpPr>
            <a:spLocks noGrp="1"/>
          </p:cNvSpPr>
          <p:nvPr>
            <p:ph type="sldNum" sz="quarter" idx="5"/>
          </p:nvPr>
        </p:nvSpPr>
        <p:spPr/>
        <p:txBody>
          <a:bodyPr/>
          <a:lstStyle/>
          <a:p>
            <a:fld id="{23212CE9-4559-481E-B405-0C43FBE97BC7}" type="slidenum">
              <a:rPr lang="de-AT" smtClean="0"/>
              <a:t>26</a:t>
            </a:fld>
            <a:endParaRPr lang="de-AT"/>
          </a:p>
        </p:txBody>
      </p:sp>
    </p:spTree>
    <p:extLst>
      <p:ext uri="{BB962C8B-B14F-4D97-AF65-F5344CB8AC3E}">
        <p14:creationId xmlns:p14="http://schemas.microsoft.com/office/powerpoint/2010/main" val="1437179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Die Implementierung autonomer LKW bietet eine Vielzahl von Vorteilen:</a:t>
            </a:r>
          </a:p>
          <a:p>
            <a:pPr>
              <a:buFont typeface="Arial" panose="020B0604020202020204" pitchFamily="34" charset="0"/>
              <a:buChar char="•"/>
            </a:pPr>
            <a:r>
              <a:rPr lang="de-AT" dirty="0"/>
              <a:t> Kostenersparnis für Unternehmen und Entschärfung des Fachkräftemangels</a:t>
            </a:r>
          </a:p>
          <a:p>
            <a:pPr>
              <a:buFont typeface="Arial" panose="020B0604020202020204" pitchFamily="34" charset="0"/>
              <a:buChar char="•"/>
            </a:pPr>
            <a:r>
              <a:rPr lang="de-AT" dirty="0"/>
              <a:t>Erhöhung der Sicherheit</a:t>
            </a:r>
          </a:p>
          <a:p>
            <a:pPr>
              <a:buFont typeface="Arial" panose="020B0604020202020204" pitchFamily="34" charset="0"/>
              <a:buChar char="•"/>
            </a:pPr>
            <a:r>
              <a:rPr lang="de-AT" dirty="0"/>
              <a:t>Reduzierung der Umweltbelastung: Verkehrsflussoptimierung durch bei Fahrzeug-zu-Fahrzeug-Kommunikation und dadurch effizienteres Fahren</a:t>
            </a:r>
          </a:p>
          <a:p>
            <a:pPr>
              <a:buFont typeface="Arial" panose="020B0604020202020204" pitchFamily="34" charset="0"/>
              <a:buNone/>
            </a:pPr>
            <a:r>
              <a:rPr lang="de-AT" dirty="0"/>
              <a:t>Studien gehen davon aus, dass eine Kraftstoffeinsparung im Vergleich zu manuell betriebenen LKW von mindestens 10% möglich sind. Bei geringen Geschwindigkeiten und komplexen Verkehrsgegebenheiten (städtischer Verkehr) sind die Effizienzgewinne noch höher.</a:t>
            </a:r>
          </a:p>
          <a:p>
            <a:pPr>
              <a:buFont typeface="Arial" panose="020B0604020202020204" pitchFamily="34" charset="0"/>
              <a:buChar char="•"/>
            </a:pPr>
            <a:endParaRPr lang="de-AT" dirty="0"/>
          </a:p>
          <a:p>
            <a:pPr>
              <a:buFont typeface="Arial" panose="020B0604020202020204" pitchFamily="34" charset="0"/>
              <a:buNone/>
            </a:pPr>
            <a:r>
              <a:rPr lang="de-AT" dirty="0"/>
              <a:t>Gefahren und Grenzen:</a:t>
            </a:r>
          </a:p>
          <a:p>
            <a:pPr marL="179114" indent="-179114">
              <a:buFont typeface="Arial" panose="020B0604020202020204" pitchFamily="34" charset="0"/>
              <a:buChar char="•"/>
            </a:pPr>
            <a:r>
              <a:rPr lang="de-AT" dirty="0"/>
              <a:t>Komplexe Situationen und große Anzahl an Verkehrsteilnehmerinnen und Verkehrsteilnehmern – insbesondere im Stadtverkehr – als Problem</a:t>
            </a:r>
          </a:p>
          <a:p>
            <a:pPr marL="179114" indent="-179114">
              <a:buFont typeface="Arial" panose="020B0604020202020204" pitchFamily="34" charset="0"/>
              <a:buChar char="•"/>
            </a:pPr>
            <a:r>
              <a:rPr lang="de-AT" dirty="0"/>
              <a:t>Wetter als Herausforderung (schlechte Sicht für Kameras etc.)</a:t>
            </a:r>
          </a:p>
          <a:p>
            <a:pPr marL="179114" indent="-179114">
              <a:buFont typeface="Arial" panose="020B0604020202020204" pitchFamily="34" charset="0"/>
              <a:buChar char="•"/>
            </a:pPr>
            <a:r>
              <a:rPr lang="de-AT" dirty="0"/>
              <a:t>Gefahr vor Hackerangriffen</a:t>
            </a:r>
          </a:p>
          <a:p>
            <a:pPr marL="179114" indent="-179114">
              <a:buFont typeface="Arial" panose="020B0604020202020204" pitchFamily="34" charset="0"/>
              <a:buChar char="•"/>
            </a:pPr>
            <a:endParaRPr lang="de-AT" dirty="0"/>
          </a:p>
          <a:p>
            <a:r>
              <a:rPr lang="de-AT" b="1" dirty="0"/>
              <a:t>Videotipp zum Trend:</a:t>
            </a:r>
          </a:p>
          <a:p>
            <a:pPr marL="0" marR="0" lvl="0" indent="0" algn="l" defTabSz="955274" rtl="0" eaLnBrk="1" fontAlgn="auto" latinLnBrk="0" hangingPunct="1">
              <a:lnSpc>
                <a:spcPct val="100000"/>
              </a:lnSpc>
              <a:spcBef>
                <a:spcPts val="0"/>
              </a:spcBef>
              <a:spcAft>
                <a:spcPts val="0"/>
              </a:spcAft>
              <a:buClrTx/>
              <a:buSzTx/>
              <a:buFontTx/>
              <a:buNone/>
              <a:tabLst/>
              <a:defRPr/>
            </a:pPr>
            <a:r>
              <a:rPr lang="de-AT" b="0" dirty="0" err="1"/>
              <a:t>Youtube</a:t>
            </a:r>
            <a:r>
              <a:rPr lang="de-AT" b="0" dirty="0"/>
              <a:t> (2024): </a:t>
            </a:r>
            <a:r>
              <a:rPr lang="de-AT" b="1" dirty="0"/>
              <a:t>Testphase: MAN erprobt autonom fahrende LKW | BR24 - </a:t>
            </a:r>
            <a:r>
              <a:rPr lang="de-AT" b="0" dirty="0"/>
              <a:t>https://www.youtube.com/watch?v=MOXl8SvKzKY; Abruf 30.09.2024</a:t>
            </a:r>
            <a:endParaRPr lang="de-AT" dirty="0"/>
          </a:p>
          <a:p>
            <a:endParaRPr lang="de-AT" dirty="0"/>
          </a:p>
          <a:p>
            <a:r>
              <a:rPr lang="de-AT" dirty="0"/>
              <a:t>Quellen:</a:t>
            </a:r>
          </a:p>
          <a:p>
            <a:r>
              <a:rPr lang="de-AT" dirty="0" err="1"/>
              <a:t>Jobmatch</a:t>
            </a:r>
            <a:r>
              <a:rPr lang="de-AT" dirty="0"/>
              <a:t> (2024): https://jobmatch.me/blog/arbeitnehmer/logistik/autonomes-fahren-eine-gefahr-fuer-die-lkw-fahrer/; Abruf 03.07.2024</a:t>
            </a:r>
          </a:p>
          <a:p>
            <a:r>
              <a:rPr lang="de-AT" dirty="0"/>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r>
              <a:rPr lang="de-AT" dirty="0"/>
              <a:t>Fortune Business </a:t>
            </a:r>
            <a:r>
              <a:rPr lang="de-AT" dirty="0" err="1"/>
              <a:t>Insights</a:t>
            </a:r>
            <a:r>
              <a:rPr lang="de-AT" dirty="0"/>
              <a:t> (2025): https://www.fortunebusinessinsights.com/de/autonomer-lkw-markt-103590; Abruf 10.07.2025</a:t>
            </a:r>
          </a:p>
          <a:p>
            <a:endParaRPr lang="de-AT" dirty="0"/>
          </a:p>
          <a:p>
            <a:r>
              <a:rPr lang="de-AT" dirty="0"/>
              <a:t>Bildquelle:</a:t>
            </a:r>
          </a:p>
          <a:p>
            <a:r>
              <a:rPr lang="de-AT" dirty="0" err="1"/>
              <a:t>Flaticon</a:t>
            </a:r>
            <a:r>
              <a:rPr lang="de-AT" dirty="0"/>
              <a:t> (2024): </a:t>
            </a:r>
            <a:r>
              <a:rPr lang="en-US" sz="1200" dirty="0"/>
              <a:t>https://www.flaticon.com/free-icons/autonomous-car; Autonomous-car icons created by </a:t>
            </a:r>
            <a:r>
              <a:rPr lang="en-US" sz="1200" dirty="0" err="1"/>
              <a:t>juicy_fish</a:t>
            </a:r>
            <a:r>
              <a:rPr lang="en-US" sz="1200" dirty="0"/>
              <a:t> – </a:t>
            </a:r>
            <a:r>
              <a:rPr lang="en-US" dirty="0" err="1"/>
              <a:t>Flaticon</a:t>
            </a:r>
            <a:r>
              <a:rPr lang="de-AT" dirty="0"/>
              <a:t>; Abruf 02.07.2024</a:t>
            </a:r>
          </a:p>
          <a:p>
            <a:endParaRPr lang="de-AT" sz="1300"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27</a:t>
            </a:fld>
            <a:endParaRPr lang="en-AT"/>
          </a:p>
        </p:txBody>
      </p:sp>
    </p:spTree>
    <p:extLst>
      <p:ext uri="{BB962C8B-B14F-4D97-AF65-F5344CB8AC3E}">
        <p14:creationId xmlns:p14="http://schemas.microsoft.com/office/powerpoint/2010/main" val="125490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Das belgische Unternehmen SEAFAR wurde 2018 in Antwerpen gegründet und ist spezialisiert auf die Entwicklung und betriebliche Integration von Technologien für den ferngesteuerten Betrieb in der Schifffahrt. In 3 modernen Kontrollzentren in Antwerpen, Charleroi und Duisburg werden die Schiffe gesteuert. Die Automatisierung der Schiffe erfolgt stufenweise und im Einklang mit den örtlichen Regulierungsbehörden. Es sind sowohl ferngesteuerte Schiffe mit Vollbesatzung im Einsatz als auch Schiffe mit reduzierter Besatzung. Der Betrieb erfolgt ferngesteuert, die Navigation durch die Besatzung an Bord. Durch Technologien, Objekterkennung und Datenerfassung kann die Besatzung an Bord unterstützt und die Sicherheit erhöht werden. Auf derzeit zwei Strecken in Belgien werden auch ferngesteuerte Schiffe ohne Besatzung an Bord getestet.</a:t>
            </a:r>
          </a:p>
          <a:p>
            <a:endParaRPr lang="de-AT" dirty="0"/>
          </a:p>
          <a:p>
            <a:r>
              <a:rPr lang="de-AT" dirty="0"/>
              <a:t>Videotipp: https://www.youtube.com/watch?v=N9ma8_XfgQQ</a:t>
            </a:r>
          </a:p>
          <a:p>
            <a:endParaRPr lang="de-AT" dirty="0"/>
          </a:p>
          <a:p>
            <a:r>
              <a:rPr lang="de-AT" dirty="0"/>
              <a:t>Quelle:</a:t>
            </a:r>
          </a:p>
          <a:p>
            <a:pPr algn="l"/>
            <a:r>
              <a:rPr lang="de-AT" dirty="0"/>
              <a:t>SEAFAR Unternehmenspräsentation (2024)</a:t>
            </a:r>
            <a:br>
              <a:rPr lang="de-AT" dirty="0"/>
            </a:br>
            <a:endParaRPr lang="de-AT" sz="1800" b="0" i="0" u="none" strike="noStrike" baseline="0" dirty="0">
              <a:solidFill>
                <a:srgbClr val="000000"/>
              </a:solidFill>
              <a:latin typeface="Aptos" panose="020B0004020202020204" pitchFamily="34" charset="0"/>
            </a:endParaRPr>
          </a:p>
          <a:p>
            <a:r>
              <a:rPr lang="de-AT" sz="1800" b="0" i="0" u="none" strike="noStrike" baseline="0" dirty="0">
                <a:solidFill>
                  <a:srgbClr val="000000"/>
                </a:solidFill>
                <a:latin typeface="Aptos" panose="020B0004020202020204" pitchFamily="34" charset="0"/>
              </a:rPr>
              <a:t>https://seafar.eu/de/ </a:t>
            </a:r>
            <a:endParaRPr lang="de-AT" dirty="0"/>
          </a:p>
          <a:p>
            <a:endParaRPr lang="de-AT" dirty="0"/>
          </a:p>
          <a:p>
            <a:r>
              <a:rPr lang="de-AT" dirty="0"/>
              <a:t>Bildquelle:</a:t>
            </a:r>
          </a:p>
          <a:p>
            <a:r>
              <a:rPr lang="de-AT" dirty="0" err="1"/>
              <a:t>Seafar</a:t>
            </a:r>
            <a:r>
              <a:rPr lang="de-AT" dirty="0"/>
              <a:t> (2024)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28</a:t>
            </a:fld>
            <a:endParaRPr lang="en-AT"/>
          </a:p>
        </p:txBody>
      </p:sp>
    </p:spTree>
    <p:extLst>
      <p:ext uri="{BB962C8B-B14F-4D97-AF65-F5344CB8AC3E}">
        <p14:creationId xmlns:p14="http://schemas.microsoft.com/office/powerpoint/2010/main" val="3485122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21C83-B0C3-A2CD-5D3D-01F582EA3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90358-D174-DBC0-5913-5594C71C1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949CF-7FED-67D7-093B-63C0017CC53A}"/>
              </a:ext>
            </a:extLst>
          </p:cNvPr>
          <p:cNvSpPr>
            <a:spLocks noGrp="1"/>
          </p:cNvSpPr>
          <p:nvPr>
            <p:ph type="body" idx="1"/>
          </p:nvPr>
        </p:nvSpPr>
        <p:spPr/>
        <p:txBody>
          <a:bodyPr/>
          <a:lstStyle/>
          <a:p>
            <a:r>
              <a:rPr lang="de-AT" sz="1600" dirty="0"/>
              <a:t>Quelle:</a:t>
            </a:r>
          </a:p>
          <a:p>
            <a:r>
              <a:rPr lang="de-AT" sz="1600" dirty="0" err="1"/>
              <a:t>Youtube</a:t>
            </a:r>
            <a:r>
              <a:rPr lang="de-AT" sz="1600" dirty="0"/>
              <a:t> (2025): https://www.youtube.com/watch?v=4_ibco9HuUE; Abruf 12.02.2025</a:t>
            </a:r>
          </a:p>
          <a:p>
            <a:endParaRPr lang="de-AT" sz="1600" dirty="0"/>
          </a:p>
          <a:p>
            <a:r>
              <a:rPr lang="de-AT" sz="1600" dirty="0"/>
              <a:t>Fragen:</a:t>
            </a:r>
          </a:p>
          <a:p>
            <a:r>
              <a:rPr lang="de-AT" sz="1600" b="1" dirty="0"/>
              <a:t>Mit welchen großen Forschungsfragen beschäftigt sich die Forschung zur Binnenschifffahrt?</a:t>
            </a:r>
          </a:p>
          <a:p>
            <a:r>
              <a:rPr lang="de-AT" sz="1600" dirty="0"/>
              <a:t>Alternative Antriebe (Klimaneutrale Binnenschifffahrt=</a:t>
            </a:r>
          </a:p>
          <a:p>
            <a:r>
              <a:rPr lang="de-AT" sz="1600" dirty="0"/>
              <a:t>Automatisierung</a:t>
            </a:r>
          </a:p>
          <a:p>
            <a:r>
              <a:rPr lang="de-AT" sz="1600" dirty="0"/>
              <a:t>Flachwassergängige Schiffe, die auch bei niedrigem Wasserstand einsatzbereit sind</a:t>
            </a:r>
          </a:p>
          <a:p>
            <a:r>
              <a:rPr lang="de-AT" sz="1600" b="1" dirty="0"/>
              <a:t>Wie kann die Automatisierung dem Fachkräftemangel in der Binnenschifffahrt entgegenwirken?</a:t>
            </a:r>
          </a:p>
          <a:p>
            <a:r>
              <a:rPr lang="de-AT" sz="1600" dirty="0"/>
              <a:t>Durch Fernsteuerung ist nur eine reduzierte Mannschaft an Board notwendig.</a:t>
            </a:r>
          </a:p>
          <a:p>
            <a:r>
              <a:rPr lang="de-AT" sz="1600" b="1" dirty="0"/>
              <a:t>Welche elektronischen Systeme machen eine Steuerung des Schiffs über das Kontrollzentrum möglich?</a:t>
            </a:r>
          </a:p>
          <a:p>
            <a:r>
              <a:rPr lang="de-AT" sz="1600" dirty="0"/>
              <a:t>Sensoren und Kameras an Board, Navigations- und Steuerungssysteme, unterbrechungsfreie Stromversorgung und redundante Netzwerke zur Absicherung</a:t>
            </a:r>
          </a:p>
          <a:p>
            <a:endParaRPr lang="de-AT" sz="1600" dirty="0"/>
          </a:p>
          <a:p>
            <a:endParaRPr lang="de-AT" sz="1600" dirty="0"/>
          </a:p>
        </p:txBody>
      </p:sp>
      <p:sp>
        <p:nvSpPr>
          <p:cNvPr id="4" name="Slide Number Placeholder 3">
            <a:extLst>
              <a:ext uri="{FF2B5EF4-FFF2-40B4-BE49-F238E27FC236}">
                <a16:creationId xmlns:a16="http://schemas.microsoft.com/office/drawing/2014/main" id="{BEEDBFA3-9205-E1D6-51F9-8D7C039CE913}"/>
              </a:ext>
            </a:extLst>
          </p:cNvPr>
          <p:cNvSpPr>
            <a:spLocks noGrp="1"/>
          </p:cNvSpPr>
          <p:nvPr>
            <p:ph type="sldNum" sz="quarter" idx="5"/>
          </p:nvPr>
        </p:nvSpPr>
        <p:spPr/>
        <p:txBody>
          <a:bodyPr/>
          <a:lstStyle/>
          <a:p>
            <a:fld id="{56F06DAA-0A4E-4110-9797-3FB8CA0FEA93}" type="slidenum">
              <a:rPr lang="de-AT" smtClean="0"/>
              <a:pPr/>
              <a:t>29</a:t>
            </a:fld>
            <a:endParaRPr lang="de-AT"/>
          </a:p>
        </p:txBody>
      </p:sp>
    </p:spTree>
    <p:extLst>
      <p:ext uri="{BB962C8B-B14F-4D97-AF65-F5344CB8AC3E}">
        <p14:creationId xmlns:p14="http://schemas.microsoft.com/office/powerpoint/2010/main" val="311873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de-AT" sz="1200" dirty="0" err="1">
                <a:latin typeface="Arial" panose="020B0604020202020204" pitchFamily="34" charset="0"/>
              </a:rPr>
              <a:t>Platooning</a:t>
            </a:r>
            <a:r>
              <a:rPr lang="de-AT" sz="1200" dirty="0">
                <a:latin typeface="Arial" panose="020B0604020202020204" pitchFamily="34" charset="0"/>
              </a:rPr>
              <a:t> kann mit einem kurzen Straßenzug verglichen werden, bei dem sich mindestens zwei LKW hintereinander in einem Konvoi bewegen. Die Distanz zwischen den Lastkraftwagen kann dabei auf eine Entfernung von 0,3 Sekunden minimiert werden, was bei einer Geschwindigkeit von 80 km/h </a:t>
            </a:r>
            <a:r>
              <a:rPr lang="de-AT" sz="1200" dirty="0">
                <a:solidFill>
                  <a:srgbClr val="222A35"/>
                </a:solidFill>
                <a:latin typeface="Arial" panose="020B0604020202020204" pitchFamily="34" charset="0"/>
              </a:rPr>
              <a:t>einer Distanz von 6,7 Metern entspricht. Die Einhaltung dieser Entfernung zwischen den Fahrzeugen wird durch eine automatisierte Fahrtechnologie in Verbindung mit kabelloser Fahrzeug-zu-Fahrzeug (V2V) -Kommunikation ermöglicht, wodurch beide Lkws miteinander in Verbindung stehen.</a:t>
            </a:r>
            <a:endParaRPr lang="de-AT" b="0" i="0" dirty="0">
              <a:effectLst/>
            </a:endParaRPr>
          </a:p>
          <a:p>
            <a:pPr algn="just" rtl="0" fontAlgn="base"/>
            <a:r>
              <a:rPr lang="de-AT" sz="1200" dirty="0">
                <a:solidFill>
                  <a:srgbClr val="222A35"/>
                </a:solidFill>
                <a:latin typeface="Arial" panose="020B0604020202020204" pitchFamily="34" charset="0"/>
              </a:rPr>
              <a:t> </a:t>
            </a:r>
            <a:endParaRPr lang="de-AT" b="0" i="0" dirty="0">
              <a:effectLst/>
            </a:endParaRPr>
          </a:p>
          <a:p>
            <a:pPr algn="just" rtl="0" fontAlgn="base"/>
            <a:r>
              <a:rPr lang="de-AT" sz="1200" dirty="0">
                <a:solidFill>
                  <a:srgbClr val="222A35"/>
                </a:solidFill>
                <a:latin typeface="Arial" panose="020B0604020202020204" pitchFamily="34" charset="0"/>
              </a:rPr>
              <a:t>Allerdings ist dieser Abstand der Lkws nicht immer derselbe. Auf Autobahnen kommt es immer wieder vor, dass sich PKW auf Grund von Baustellen oder Spurverengungen in das Platoon einordnen müssen. Diese erkennt das automatisch und erhöht daraufhin selbstständig den Abstand zum vorausfahrenden LKW. Wenn der PKW wieder ausscheren möchte, wird dies ebenfalls vom System realisiert und der Abstand durch Beschleunigen automatisch verringert.  </a:t>
            </a:r>
            <a:endParaRPr lang="de-AT" b="0" i="0" dirty="0">
              <a:effectLst/>
            </a:endParaRPr>
          </a:p>
          <a:p>
            <a:pPr algn="just" rtl="0" fontAlgn="base"/>
            <a:r>
              <a:rPr lang="de-AT" sz="1200" dirty="0">
                <a:solidFill>
                  <a:srgbClr val="222A35"/>
                </a:solidFill>
                <a:latin typeface="Arial" panose="020B0604020202020204" pitchFamily="34" charset="0"/>
              </a:rPr>
              <a:t> </a:t>
            </a:r>
            <a:endParaRPr lang="de-AT" b="0" i="0" dirty="0">
              <a:effectLst/>
            </a:endParaRPr>
          </a:p>
          <a:p>
            <a:pPr algn="just" rtl="0" fontAlgn="base"/>
            <a:r>
              <a:rPr lang="de-AT" sz="1200" dirty="0">
                <a:solidFill>
                  <a:srgbClr val="222A35"/>
                </a:solidFill>
                <a:latin typeface="Arial" panose="020B0604020202020204" pitchFamily="34" charset="0"/>
              </a:rPr>
              <a:t>Sobald die Fahrzeuge gekoppelt sind, folgt der zweite LKW dem Führungsfahrzeug autonom. Dies bedeutet, dass nur der Lenker des ersten Lastkraftwagens das Fahrzeug bedienen muss, während die anderen Fahrer eine Pause machen können.</a:t>
            </a:r>
            <a:endParaRPr lang="de-AT" b="0" i="0" dirty="0">
              <a:effectLst/>
            </a:endParaRPr>
          </a:p>
          <a:p>
            <a:pPr algn="just" rtl="0" fontAlgn="base"/>
            <a:r>
              <a:rPr lang="de-AT" sz="1200" dirty="0">
                <a:solidFill>
                  <a:srgbClr val="222A35"/>
                </a:solidFill>
                <a:latin typeface="Arial" panose="020B0604020202020204" pitchFamily="34" charset="0"/>
              </a:rPr>
              <a:t> </a:t>
            </a:r>
            <a:endParaRPr lang="de-AT" b="0" i="0" dirty="0">
              <a:effectLst/>
            </a:endParaRPr>
          </a:p>
          <a:p>
            <a:pPr algn="just" rtl="0" fontAlgn="base"/>
            <a:r>
              <a:rPr lang="de-AT" sz="1200" dirty="0">
                <a:solidFill>
                  <a:srgbClr val="222A35"/>
                </a:solidFill>
                <a:latin typeface="Arial" panose="020B0604020202020204" pitchFamily="34" charset="0"/>
              </a:rPr>
              <a:t>Sobald sie im Zielgebiet oder an einer Autobahnausfahrt angekommen sind, können sich die Lenker der Konvoi-Fahrzeuge vom Führungsfahrzeug mittels Knopfdrucks in der Führerkabine abkoppeln. So werden sie wieder zu eigenständigen Verkehrsteilnehmern und können Ihre eigene Route fortsetzten.</a:t>
            </a:r>
            <a:endParaRPr lang="de-AT" b="0" i="0" dirty="0">
              <a:effectLst/>
            </a:endParaRPr>
          </a:p>
          <a:p>
            <a:endParaRPr lang="de-AT" dirty="0"/>
          </a:p>
          <a:p>
            <a:r>
              <a:rPr lang="de-AT" dirty="0"/>
              <a:t>Quellen:</a:t>
            </a:r>
          </a:p>
          <a:p>
            <a:r>
              <a:rPr lang="de-DE" sz="1200" dirty="0">
                <a:latin typeface="Arial" panose="020B0604020202020204" pitchFamily="34" charset="0"/>
                <a:ea typeface="Calibri" panose="020F0502020204030204" pitchFamily="34" charset="0"/>
              </a:rPr>
              <a:t>Janssen, </a:t>
            </a:r>
            <a:r>
              <a:rPr lang="de-DE" sz="1200" dirty="0" err="1">
                <a:latin typeface="Arial" panose="020B0604020202020204" pitchFamily="34" charset="0"/>
                <a:ea typeface="Calibri" panose="020F0502020204030204" pitchFamily="34" charset="0"/>
              </a:rPr>
              <a:t>Robbert</a:t>
            </a:r>
            <a:r>
              <a:rPr lang="de-DE" sz="1200" dirty="0">
                <a:latin typeface="Arial" panose="020B0604020202020204" pitchFamily="34" charset="0"/>
                <a:ea typeface="Calibri" panose="020F0502020204030204" pitchFamily="34" charset="0"/>
              </a:rPr>
              <a:t> et al. (2015): </a:t>
            </a:r>
            <a:r>
              <a:rPr lang="en-US" sz="1200" dirty="0">
                <a:latin typeface="Arial" panose="020B0604020202020204" pitchFamily="34" charset="0"/>
                <a:ea typeface="Calibri" panose="020F0502020204030204" pitchFamily="34" charset="0"/>
              </a:rPr>
              <a:t>Truck Platooning – Driving the future of transportation</a:t>
            </a:r>
            <a:r>
              <a:rPr lang="de-DE" sz="1200" dirty="0">
                <a:latin typeface="Arial" panose="020B0604020202020204" pitchFamily="34" charset="0"/>
                <a:ea typeface="Calibri" panose="020F0502020204030204" pitchFamily="34" charset="0"/>
              </a:rPr>
              <a:t>, S. 5ff.</a:t>
            </a:r>
          </a:p>
          <a:p>
            <a:pPr defTabSz="955274">
              <a:defRPr/>
            </a:pPr>
            <a:r>
              <a:rPr lang="de-AT" dirty="0"/>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pPr defTabSz="955274">
              <a:defRPr/>
            </a:pPr>
            <a:endParaRPr lang="de-AT" dirty="0"/>
          </a:p>
          <a:p>
            <a:pPr defTabSz="955274">
              <a:defRPr/>
            </a:pPr>
            <a:endParaRPr lang="de-AT" dirty="0"/>
          </a:p>
          <a:p>
            <a:pPr defTabSz="955274">
              <a:defRPr/>
            </a:pPr>
            <a:r>
              <a:rPr lang="de-AT" dirty="0"/>
              <a:t>Bildquelle: </a:t>
            </a:r>
          </a:p>
          <a:p>
            <a:pPr defTabSz="955274">
              <a:defRPr/>
            </a:pPr>
            <a:r>
              <a:rPr lang="de-AT" dirty="0" err="1">
                <a:latin typeface="Oswald"/>
              </a:rPr>
              <a:t>Flaticon</a:t>
            </a:r>
            <a:r>
              <a:rPr lang="de-AT" dirty="0">
                <a:latin typeface="Oswald"/>
              </a:rPr>
              <a:t> (2024):  </a:t>
            </a:r>
            <a:r>
              <a:rPr lang="de-AT" dirty="0">
                <a:latin typeface="Oswald"/>
                <a:hlinkClick r:id="rId3"/>
              </a:rPr>
              <a:t>https://www.flaticon.com/free-icons/ui</a:t>
            </a:r>
            <a:r>
              <a:rPr lang="de-AT" dirty="0">
                <a:latin typeface="Oswald"/>
              </a:rPr>
              <a:t>; Ui </a:t>
            </a:r>
            <a:r>
              <a:rPr lang="de-AT" dirty="0" err="1">
                <a:latin typeface="Oswald"/>
              </a:rPr>
              <a:t>icons</a:t>
            </a:r>
            <a:r>
              <a:rPr lang="de-AT" dirty="0">
                <a:latin typeface="Oswald"/>
              </a:rPr>
              <a:t> </a:t>
            </a:r>
            <a:r>
              <a:rPr lang="de-AT" dirty="0" err="1">
                <a:latin typeface="Oswald"/>
              </a:rPr>
              <a:t>created</a:t>
            </a:r>
            <a:r>
              <a:rPr lang="de-AT" dirty="0">
                <a:latin typeface="Oswald"/>
              </a:rPr>
              <a:t> </a:t>
            </a:r>
            <a:r>
              <a:rPr lang="de-AT" dirty="0" err="1">
                <a:latin typeface="Oswald"/>
              </a:rPr>
              <a:t>by</a:t>
            </a:r>
            <a:r>
              <a:rPr lang="de-AT" dirty="0">
                <a:latin typeface="Oswald"/>
              </a:rPr>
              <a:t> </a:t>
            </a:r>
            <a:r>
              <a:rPr lang="de-AT" dirty="0" err="1">
                <a:latin typeface="Oswald"/>
              </a:rPr>
              <a:t>Anggara</a:t>
            </a:r>
            <a:r>
              <a:rPr lang="de-AT" dirty="0">
                <a:latin typeface="Oswald"/>
              </a:rPr>
              <a:t> - </a:t>
            </a:r>
            <a:r>
              <a:rPr lang="de-AT" dirty="0" err="1">
                <a:latin typeface="Oswald"/>
              </a:rPr>
              <a:t>Flaticon</a:t>
            </a:r>
            <a:r>
              <a:rPr lang="de-AT" dirty="0">
                <a:latin typeface="Oswald"/>
              </a:rPr>
              <a:t> ; Abruf 11.09.2024</a:t>
            </a:r>
          </a:p>
          <a:p>
            <a:pPr defTabSz="955274">
              <a:defRPr/>
            </a:pPr>
            <a:r>
              <a:rPr lang="de-AT" dirty="0" err="1"/>
              <a:t>Flaticon</a:t>
            </a:r>
            <a:r>
              <a:rPr lang="de-AT" dirty="0"/>
              <a:t> (2024):  https://www.flaticon.com/de/kostenlose-icons/lkw; Lkw Icons erstellt von </a:t>
            </a:r>
            <a:r>
              <a:rPr lang="de-AT" dirty="0" err="1"/>
              <a:t>Freepik</a:t>
            </a:r>
            <a:r>
              <a:rPr lang="de-AT" dirty="0"/>
              <a:t> – </a:t>
            </a:r>
            <a:r>
              <a:rPr lang="de-AT" dirty="0" err="1"/>
              <a:t>Flaticon</a:t>
            </a:r>
            <a:r>
              <a:rPr lang="de-AT" dirty="0"/>
              <a:t>, Abruf 20.05.2024</a:t>
            </a:r>
          </a:p>
          <a:p>
            <a:pPr defTabSz="955274">
              <a:defRPr/>
            </a:pPr>
            <a:endParaRPr lang="de-AT" dirty="0"/>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30</a:t>
            </a:fld>
            <a:endParaRPr lang="en-AT"/>
          </a:p>
        </p:txBody>
      </p:sp>
    </p:spTree>
    <p:extLst>
      <p:ext uri="{BB962C8B-B14F-4D97-AF65-F5344CB8AC3E}">
        <p14:creationId xmlns:p14="http://schemas.microsoft.com/office/powerpoint/2010/main" val="3084399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Moderne Lagerroboter übernehmen heute zentrale Funktionen in der Intralogistik und tragen maßgeblich zur Effizienzsteigerung, Prozesssicherheit und Skalierbarkeit logistischer Abläufe bei. Sie kommen in unterschiedlichen Ausprägungen zum Einsatz – von autonomen mobilen Robotern (AMR) über fahrerlose Transportsysteme (FTS) bis hin zu kollaborativen Robotern (</a:t>
            </a:r>
            <a:r>
              <a:rPr lang="de-AT" dirty="0" err="1"/>
              <a:t>Cobots</a:t>
            </a:r>
            <a:r>
              <a:rPr lang="de-AT" dirty="0"/>
              <a:t>).</a:t>
            </a:r>
          </a:p>
          <a:p>
            <a:endParaRPr lang="de-AT" dirty="0"/>
          </a:p>
          <a:p>
            <a:r>
              <a:rPr lang="de-AT" dirty="0"/>
              <a:t>Zu ihren Hauptaufgaben zählen:</a:t>
            </a:r>
          </a:p>
          <a:p>
            <a:r>
              <a:rPr lang="de-AT" dirty="0"/>
              <a:t>Der innerbetriebliche Warentransport: Roboter bewegen Güter automatisiert zwischen Lagerzonen, </a:t>
            </a:r>
            <a:r>
              <a:rPr lang="de-AT" dirty="0" err="1"/>
              <a:t>Kommissionierplätzen</a:t>
            </a:r>
            <a:r>
              <a:rPr lang="de-AT" dirty="0"/>
              <a:t> und Versandbereichen.</a:t>
            </a:r>
          </a:p>
          <a:p>
            <a:r>
              <a:rPr lang="de-AT" dirty="0"/>
              <a:t>Automatisierte Sortierprozesse: Sie erkennen, klassifizieren und sortieren Pakete oder Produkte anhand von Barcode- oder RFID-Daten.</a:t>
            </a:r>
          </a:p>
          <a:p>
            <a:r>
              <a:rPr lang="de-AT" dirty="0"/>
              <a:t>Kommissionierung: Lagerroboter unterstützen oder übernehmen die Zusammenstellung von Kundenaufträgen. Dabei arbeiten sie entweder autonom oder in Zusammenarbeit mit menschlichen Mitarbeitenden im Rahmen hybrider Systeme.</a:t>
            </a:r>
          </a:p>
          <a:p>
            <a:r>
              <a:rPr lang="de-AT" dirty="0"/>
              <a:t>Bestandsmanagement: Durch integrierte Sensorik und Scantechnologie erfassen sie Lagerbestände, führen Inventuren durch und melden Abweichungen automatisch an das Lagerverwaltungssystem.</a:t>
            </a:r>
          </a:p>
          <a:p>
            <a:r>
              <a:rPr lang="de-AT" dirty="0"/>
              <a:t>Wartung und Systemüberwachung: Einige Systeme sind in der Lage, selbstständig Störungen zu erkennen, einfache Wartungsaufgaben durchzuführen oder präventive Maßnahmen einzuleiten.</a:t>
            </a:r>
          </a:p>
          <a:p>
            <a:endParaRPr lang="de-AT" dirty="0"/>
          </a:p>
          <a:p>
            <a:endParaRPr lang="de-AT" dirty="0"/>
          </a:p>
          <a:p>
            <a:r>
              <a:rPr lang="de-AT" dirty="0"/>
              <a:t>Quelle:</a:t>
            </a:r>
          </a:p>
          <a:p>
            <a:r>
              <a:rPr lang="de-AT" dirty="0" err="1"/>
              <a:t>AutoStore</a:t>
            </a:r>
            <a:r>
              <a:rPr lang="de-AT" dirty="0"/>
              <a:t> (2025): https://www.autostoresystem.com/de/insights/warehouse-robotics-guide; Abruf 07.07.2025</a:t>
            </a:r>
          </a:p>
        </p:txBody>
      </p:sp>
      <p:sp>
        <p:nvSpPr>
          <p:cNvPr id="4" name="Foliennummernplatzhalter 3"/>
          <p:cNvSpPr>
            <a:spLocks noGrp="1"/>
          </p:cNvSpPr>
          <p:nvPr>
            <p:ph type="sldNum" sz="quarter" idx="5"/>
          </p:nvPr>
        </p:nvSpPr>
        <p:spPr/>
        <p:txBody>
          <a:bodyPr/>
          <a:lstStyle/>
          <a:p>
            <a:fld id="{23212CE9-4559-481E-B405-0C43FBE97BC7}" type="slidenum">
              <a:rPr lang="de-AT" smtClean="0"/>
              <a:t>31</a:t>
            </a:fld>
            <a:endParaRPr lang="de-AT"/>
          </a:p>
        </p:txBody>
      </p:sp>
    </p:spTree>
    <p:extLst>
      <p:ext uri="{BB962C8B-B14F-4D97-AF65-F5344CB8AC3E}">
        <p14:creationId xmlns:p14="http://schemas.microsoft.com/office/powerpoint/2010/main" val="330032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i="0" dirty="0">
                <a:solidFill>
                  <a:srgbClr val="424242"/>
                </a:solidFill>
                <a:effectLst/>
                <a:latin typeface="Segoe Sans"/>
              </a:rPr>
              <a:t>Ein Dark Warehouse (deutsch: „dunkles Lagerhaus“) ist ein vollständig automatisiertes Lager, das ohne oder mit minimalem menschlichem Einsatz betrieben werden kann – und deshalb keine Beleuchtung benötigt.</a:t>
            </a:r>
          </a:p>
          <a:p>
            <a:r>
              <a:rPr lang="de-AT" b="0" i="0" dirty="0">
                <a:solidFill>
                  <a:srgbClr val="424242"/>
                </a:solidFill>
                <a:effectLst/>
                <a:latin typeface="Segoe Sans"/>
              </a:rPr>
              <a:t>Amazon nutzt in vielen seiner Logistikzentren bereits weitgehend automatisierte Prozesse.</a:t>
            </a:r>
          </a:p>
          <a:p>
            <a:r>
              <a:rPr lang="de-AT" b="0" i="0" dirty="0">
                <a:solidFill>
                  <a:srgbClr val="424242"/>
                </a:solidFill>
                <a:effectLst/>
                <a:latin typeface="Segoe Sans"/>
              </a:rPr>
              <a:t>SSI Schäfer und das Fraunhofer IML arbeiten gemeinsam an Konzepten für nachhaltige, automatisierte Lagerhäuser. Ein Beispiel ist das Projekt zur Entwicklung eines Net Zero Warehouse, das nicht nur automatisiert, sondern auch klimaneutral betrieben werden soll. </a:t>
            </a:r>
          </a:p>
          <a:p>
            <a:endParaRPr lang="de-AT" b="0" i="0" dirty="0">
              <a:solidFill>
                <a:srgbClr val="424242"/>
              </a:solidFill>
              <a:effectLst/>
              <a:latin typeface="Segoe Sans"/>
            </a:endParaRPr>
          </a:p>
          <a:p>
            <a:r>
              <a:rPr lang="de-AT" b="0" i="0" dirty="0">
                <a:solidFill>
                  <a:srgbClr val="424242"/>
                </a:solidFill>
                <a:effectLst/>
                <a:latin typeface="Segoe Sans"/>
              </a:rPr>
              <a:t>Quelle: </a:t>
            </a:r>
          </a:p>
          <a:p>
            <a:r>
              <a:rPr lang="de-AT" b="0" i="0" dirty="0">
                <a:solidFill>
                  <a:srgbClr val="424242"/>
                </a:solidFill>
                <a:effectLst/>
                <a:latin typeface="Segoe Sans"/>
              </a:rPr>
              <a:t>Forbes (2025): https://www.forbes.com/councils/forbesbusinesscouncil/2023/01/31/will-the-dark-warehouse-ever-become-reality-perhaps-not-in-our-lifetime/; Abruf 16.06.2025</a:t>
            </a:r>
          </a:p>
          <a:p>
            <a:r>
              <a:rPr lang="de-AT" dirty="0"/>
              <a:t>Logistik heute (2025): https://logistik-heute.de/fachmagazin/fachartikel/prozesse-nachhaltigkeit-der-weg-zum-net-zero-warehouse-214157.html; Abruf 16.06.2025</a:t>
            </a:r>
          </a:p>
          <a:p>
            <a:r>
              <a:rPr lang="de-AT" dirty="0" err="1"/>
              <a:t>Address</a:t>
            </a:r>
            <a:r>
              <a:rPr lang="de-AT" dirty="0"/>
              <a:t> </a:t>
            </a:r>
            <a:r>
              <a:rPr lang="de-AT" dirty="0" err="1"/>
              <a:t>Advisors</a:t>
            </a:r>
            <a:r>
              <a:rPr lang="de-AT" dirty="0"/>
              <a:t> (2025): https://addressadvisors.com/blog/what-are-dark-warehouses-definition-and-explanation; Abruf 16.06.2025</a:t>
            </a:r>
          </a:p>
          <a:p>
            <a:endParaRPr lang="de-AT" dirty="0"/>
          </a:p>
          <a:p>
            <a:r>
              <a:rPr lang="de-AT" dirty="0"/>
              <a:t>Bildquelle:</a:t>
            </a:r>
          </a:p>
          <a:p>
            <a:r>
              <a:rPr lang="de-AT" dirty="0" err="1"/>
              <a:t>Designed</a:t>
            </a:r>
            <a:r>
              <a:rPr lang="de-AT" dirty="0"/>
              <a:t> </a:t>
            </a:r>
            <a:r>
              <a:rPr lang="de-AT" dirty="0" err="1"/>
              <a:t>by</a:t>
            </a:r>
            <a:r>
              <a:rPr lang="de-AT" dirty="0"/>
              <a:t> </a:t>
            </a:r>
            <a:r>
              <a:rPr lang="de-AT" dirty="0" err="1"/>
              <a:t>Freepik</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32</a:t>
            </a:fld>
            <a:endParaRPr lang="de-AT"/>
          </a:p>
        </p:txBody>
      </p:sp>
    </p:spTree>
    <p:extLst>
      <p:ext uri="{BB962C8B-B14F-4D97-AF65-F5344CB8AC3E}">
        <p14:creationId xmlns:p14="http://schemas.microsoft.com/office/powerpoint/2010/main" val="2137056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200" dirty="0">
                <a:hlinkClick r:id="rId3"/>
              </a:rPr>
              <a:t>https://www.youtube.com/watch?v=rgtOdMCUKWc</a:t>
            </a:r>
            <a:endParaRPr lang="de-AT" sz="1200" dirty="0"/>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Welche Aufgabe übernehmen die Roboter im Lager?</a:t>
            </a:r>
          </a:p>
          <a:p>
            <a:r>
              <a:rPr lang="de-AT" dirty="0"/>
              <a:t>Die 200 Roboter bewegen Kisten mit Produkten, bringen sie zur Zwischenlagerung oder holen sie für Kundenbestellungen ab.</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Was ist ein Vorteil des robotergestützten Lagersystems?</a:t>
            </a:r>
          </a:p>
          <a:p>
            <a:r>
              <a:rPr lang="de-AT" dirty="0"/>
              <a:t>Es ermöglicht eine schnelle und effiziente Bearbeitung von Bestellungen und eine optimale Nutzung des Lagerraums. Roboter können in kleinen engen Räumen arbeiten. Analyse auf welchen Routen welche Schäden entstehen und dadurch Veränderungen vornehmen. Menschen können sich auf wichtigeres konzentrieren</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Womit werden in Kalifornien und Texas versuchshalber Pakete ausgeliefert?</a:t>
            </a:r>
          </a:p>
          <a:p>
            <a:r>
              <a:rPr lang="de-AT" dirty="0"/>
              <a:t>Drohnen</a:t>
            </a:r>
          </a:p>
        </p:txBody>
      </p:sp>
      <p:sp>
        <p:nvSpPr>
          <p:cNvPr id="4" name="Foliennummernplatzhalter 3"/>
          <p:cNvSpPr>
            <a:spLocks noGrp="1"/>
          </p:cNvSpPr>
          <p:nvPr>
            <p:ph type="sldNum" sz="quarter" idx="5"/>
          </p:nvPr>
        </p:nvSpPr>
        <p:spPr/>
        <p:txBody>
          <a:bodyPr/>
          <a:lstStyle/>
          <a:p>
            <a:fld id="{23212CE9-4559-481E-B405-0C43FBE97BC7}" type="slidenum">
              <a:rPr lang="de-AT" smtClean="0"/>
              <a:t>33</a:t>
            </a:fld>
            <a:endParaRPr lang="de-AT"/>
          </a:p>
        </p:txBody>
      </p:sp>
    </p:spTree>
    <p:extLst>
      <p:ext uri="{BB962C8B-B14F-4D97-AF65-F5344CB8AC3E}">
        <p14:creationId xmlns:p14="http://schemas.microsoft.com/office/powerpoint/2010/main" val="3505822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kern="1200" dirty="0">
                <a:solidFill>
                  <a:srgbClr val="424242"/>
                </a:solidFill>
                <a:effectLst/>
                <a:latin typeface="Segoe Sans"/>
                <a:ea typeface="+mn-ea"/>
                <a:cs typeface="+mn-cs"/>
              </a:rPr>
              <a:t>Drohnen übernehmen vielfältige Aufgaben in der Logistik. Ein Beispiel ist die Inspektion von Fahrzeugen: Drohnen können mit Kameras ausgestattet werden und automatisch LKW oder Container auf Schäden überprüfen. Ein zweiter Einsatzbereich ist die Lagerinventur. Hier fliegen Drohnen durch große Lagerhallen und scannen mit integrierten Barcode-Scannern die Lagerplätze. In einigen Regionen werden Drohnen bereits getestet, um Pakete auf der sogenannten „letzten Meile“ zu liefern – also vom Verteilzentrum direkt zur Haustür. </a:t>
            </a:r>
          </a:p>
          <a:p>
            <a:endParaRPr lang="de-AT" sz="1200" b="0" i="0" kern="1200" dirty="0">
              <a:solidFill>
                <a:srgbClr val="424242"/>
              </a:solidFill>
              <a:effectLst/>
              <a:latin typeface="Segoe Sans"/>
              <a:ea typeface="+mn-ea"/>
              <a:cs typeface="+mn-cs"/>
            </a:endParaRPr>
          </a:p>
          <a:p>
            <a:r>
              <a:rPr lang="de-AT" dirty="0"/>
              <a:t>Quellen: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err="1">
                <a:solidFill>
                  <a:schemeClr val="tx1"/>
                </a:solidFill>
                <a:latin typeface="+mn-lt"/>
                <a:ea typeface="+mn-ea"/>
                <a:cs typeface="+mn-cs"/>
              </a:rPr>
              <a:t>Kocaoglu</a:t>
            </a:r>
            <a:r>
              <a:rPr lang="de-AT" sz="1200" kern="1200" dirty="0">
                <a:solidFill>
                  <a:schemeClr val="tx1"/>
                </a:solidFill>
                <a:latin typeface="+mn-lt"/>
                <a:ea typeface="+mn-ea"/>
                <a:cs typeface="+mn-cs"/>
              </a:rPr>
              <a:t>, </a:t>
            </a:r>
            <a:r>
              <a:rPr lang="de-AT" sz="1200" kern="1200" dirty="0" err="1">
                <a:solidFill>
                  <a:schemeClr val="tx1"/>
                </a:solidFill>
                <a:latin typeface="+mn-lt"/>
                <a:ea typeface="+mn-ea"/>
                <a:cs typeface="+mn-cs"/>
              </a:rPr>
              <a:t>Batuhan</a:t>
            </a:r>
            <a:r>
              <a:rPr lang="de-AT" sz="1200" kern="1200" dirty="0">
                <a:solidFill>
                  <a:schemeClr val="tx1"/>
                </a:solidFill>
                <a:latin typeface="+mn-lt"/>
                <a:ea typeface="+mn-ea"/>
                <a:cs typeface="+mn-cs"/>
              </a:rPr>
              <a:t> (2024): </a:t>
            </a:r>
            <a:r>
              <a:rPr lang="en-US" sz="1200" kern="1200" dirty="0">
                <a:solidFill>
                  <a:schemeClr val="tx1"/>
                </a:solidFill>
                <a:latin typeface="+mn-lt"/>
                <a:ea typeface="+mn-ea"/>
                <a:cs typeface="+mn-cs"/>
              </a:rPr>
              <a:t>Logistics Information Systems. Digital Transformation and Supply Chain Applications in the 4.0 Era;</a:t>
            </a:r>
            <a:r>
              <a:rPr lang="de-AT" sz="1200" kern="1200" dirty="0">
                <a:solidFill>
                  <a:schemeClr val="tx1"/>
                </a:solidFill>
                <a:latin typeface="+mn-lt"/>
                <a:ea typeface="+mn-ea"/>
                <a:cs typeface="+mn-cs"/>
              </a:rPr>
              <a:t> S. 25 ff</a:t>
            </a:r>
          </a:p>
          <a:p>
            <a:r>
              <a:rPr lang="de-AT" dirty="0" err="1"/>
              <a:t>Eyesee</a:t>
            </a:r>
            <a:r>
              <a:rPr lang="de-AT" dirty="0"/>
              <a:t> (2025): https://www.eyesee-drone.com/de/inventur-mit-drohnen/; Abruf 01.07.2025</a:t>
            </a:r>
          </a:p>
          <a:p>
            <a:endParaRPr lang="de-AT" dirty="0"/>
          </a:p>
          <a:p>
            <a:r>
              <a:rPr lang="de-AT" dirty="0"/>
              <a:t>Bildquelle:</a:t>
            </a:r>
          </a:p>
          <a:p>
            <a:r>
              <a:rPr lang="de-AT" dirty="0" err="1"/>
              <a:t>Designed</a:t>
            </a:r>
            <a:r>
              <a:rPr lang="de-AT" dirty="0"/>
              <a:t> </a:t>
            </a:r>
            <a:r>
              <a:rPr lang="de-AT" dirty="0" err="1"/>
              <a:t>by</a:t>
            </a:r>
            <a:r>
              <a:rPr lang="de-AT" dirty="0"/>
              <a:t> </a:t>
            </a:r>
            <a:r>
              <a:rPr lang="de-AT" dirty="0" err="1"/>
              <a:t>macrovector</a:t>
            </a:r>
            <a:r>
              <a:rPr lang="de-AT" dirty="0"/>
              <a:t> / </a:t>
            </a:r>
            <a:r>
              <a:rPr lang="de-AT" dirty="0" err="1"/>
              <a:t>Freepik</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34</a:t>
            </a:fld>
            <a:endParaRPr lang="de-AT"/>
          </a:p>
        </p:txBody>
      </p:sp>
    </p:spTree>
    <p:extLst>
      <p:ext uri="{BB962C8B-B14F-4D97-AF65-F5344CB8AC3E}">
        <p14:creationId xmlns:p14="http://schemas.microsoft.com/office/powerpoint/2010/main" val="91272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Logistik ist das unsichtbare Rückgrat unserer modernen Welt. Sie sorgt dafür, dass Produkte zur richtigen Zeit am richtigen Ort sind – egal ob Lebensmittel, Medikamente oder Online-Bestellungen. Doch diese Welt verändert sich rasant:</a:t>
            </a:r>
          </a:p>
          <a:p>
            <a:endParaRPr lang="de-AT" dirty="0"/>
          </a:p>
          <a:p>
            <a:r>
              <a:rPr lang="de-AT" dirty="0"/>
              <a:t>Technologische Innovationen wie Künstliche Intelligenz, autonome Fahrzeuge und Robotik revolutionieren die Branche.</a:t>
            </a:r>
          </a:p>
          <a:p>
            <a:r>
              <a:rPr lang="de-AT" dirty="0"/>
              <a:t>Nachhaltigkeit wird immer wichtiger – grüne Logistik ist kein Trend mehr, sondern ein Muss.</a:t>
            </a:r>
          </a:p>
          <a:p>
            <a:r>
              <a:rPr lang="de-AT" dirty="0"/>
              <a:t>Und: Was heute neu ist, kann morgen schon veraltet sein. Die Logistik ist ein Paradebeispiel für eine Branche, in der Innovation überlebenswichtig ist.</a:t>
            </a:r>
          </a:p>
          <a:p>
            <a:endParaRPr lang="de-AT" dirty="0"/>
          </a:p>
          <a:p>
            <a:r>
              <a:rPr lang="de-AT" dirty="0"/>
              <a:t>In dieser Präsentation werfen wir einen Blick auf die spannendsten Trends und Innovationen – und darauf, wie sie unsere Zukunft beeinflussen könnten.</a:t>
            </a:r>
          </a:p>
        </p:txBody>
      </p:sp>
      <p:sp>
        <p:nvSpPr>
          <p:cNvPr id="4" name="Foliennummernplatzhalter 3"/>
          <p:cNvSpPr>
            <a:spLocks noGrp="1"/>
          </p:cNvSpPr>
          <p:nvPr>
            <p:ph type="sldNum" sz="quarter" idx="5"/>
          </p:nvPr>
        </p:nvSpPr>
        <p:spPr/>
        <p:txBody>
          <a:bodyPr/>
          <a:lstStyle/>
          <a:p>
            <a:fld id="{23212CE9-4559-481E-B405-0C43FBE97BC7}" type="slidenum">
              <a:rPr lang="de-AT" smtClean="0"/>
              <a:t>6</a:t>
            </a:fld>
            <a:endParaRPr lang="de-AT"/>
          </a:p>
        </p:txBody>
      </p:sp>
    </p:spTree>
    <p:extLst>
      <p:ext uri="{BB962C8B-B14F-4D97-AF65-F5344CB8AC3E}">
        <p14:creationId xmlns:p14="http://schemas.microsoft.com/office/powerpoint/2010/main" val="3618051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 Arbeitsblatt für die </a:t>
            </a:r>
            <a:r>
              <a:rPr lang="de-AT" dirty="0" err="1"/>
              <a:t>Schüler:innen</a:t>
            </a:r>
            <a:r>
              <a:rPr lang="de-AT" dirty="0"/>
              <a:t> mit einer Vorlage für die Skizze sowie einem Interviewleitfaden steht Ihnen unter www.retrans.at zur Verfügung.</a:t>
            </a:r>
          </a:p>
          <a:p>
            <a:endParaRPr lang="de-AT" dirty="0"/>
          </a:p>
          <a:p>
            <a:r>
              <a:rPr lang="de-AT" dirty="0"/>
              <a:t>Kleingruppenarbeit mit folgender Aufgabenstellung:</a:t>
            </a:r>
          </a:p>
          <a:p>
            <a:r>
              <a:rPr lang="de-AT" dirty="0"/>
              <a:t>Entwerft ein innovatives Lager, in dem verschiedene Roboter und selbstgesteuerte Maschinen zusammenarbeiten: </a:t>
            </a:r>
          </a:p>
          <a:p>
            <a:r>
              <a:rPr lang="de-AT" dirty="0"/>
              <a:t>Welche Waren werden eingelagert?</a:t>
            </a:r>
          </a:p>
          <a:p>
            <a:r>
              <a:rPr lang="de-AT" dirty="0"/>
              <a:t>Welche Technologien kommen zum Einsatz?</a:t>
            </a:r>
          </a:p>
          <a:p>
            <a:r>
              <a:rPr lang="de-AT" dirty="0"/>
              <a:t>Wie werden Abläufe automatisiert?</a:t>
            </a:r>
          </a:p>
          <a:p>
            <a:r>
              <a:rPr lang="de-AT" dirty="0"/>
              <a:t>Welche Rolle spielen menschliche </a:t>
            </a:r>
            <a:r>
              <a:rPr lang="de-AT" dirty="0" err="1"/>
              <a:t>Mitarbeiter:innen</a:t>
            </a:r>
            <a:r>
              <a:rPr lang="de-AT" dirty="0"/>
              <a:t>?</a:t>
            </a:r>
          </a:p>
          <a:p>
            <a:r>
              <a:rPr lang="de-AT" dirty="0"/>
              <a:t>Welche Besonderheiten zeichnet euer Lager aus?</a:t>
            </a:r>
          </a:p>
          <a:p>
            <a:endParaRPr lang="de-AT" dirty="0"/>
          </a:p>
          <a:p>
            <a:r>
              <a:rPr lang="de-AT" dirty="0"/>
              <a:t>Zeichnet eine Skizze eures Lagers (auf Papier oder digital):</a:t>
            </a:r>
          </a:p>
          <a:p>
            <a:r>
              <a:rPr lang="de-AT" dirty="0"/>
              <a:t>Beschriftet wichtige Bereiche.</a:t>
            </a:r>
          </a:p>
          <a:p>
            <a:r>
              <a:rPr lang="de-AT" dirty="0"/>
              <a:t>Zeigt, wo welche Maschinen eingesetzt werden.</a:t>
            </a:r>
          </a:p>
          <a:p>
            <a:endParaRPr lang="de-AT" dirty="0"/>
          </a:p>
          <a:p>
            <a:r>
              <a:rPr lang="de-AT" dirty="0"/>
              <a:t>Interview vorbereiten und präsentieren:</a:t>
            </a:r>
          </a:p>
          <a:p>
            <a:r>
              <a:rPr lang="de-AT" dirty="0"/>
              <a:t>Führt ein fiktives Interview durch, z. B.: Eine Person ist </a:t>
            </a:r>
            <a:r>
              <a:rPr lang="de-AT" dirty="0" err="1"/>
              <a:t>Reporter:in</a:t>
            </a:r>
            <a:r>
              <a:rPr lang="de-AT" dirty="0"/>
              <a:t> oder </a:t>
            </a:r>
            <a:r>
              <a:rPr lang="de-AT" dirty="0" err="1"/>
              <a:t>Moderator:in</a:t>
            </a:r>
            <a:r>
              <a:rPr lang="de-AT" dirty="0"/>
              <a:t>. Die anderen sind </a:t>
            </a:r>
            <a:r>
              <a:rPr lang="de-AT" dirty="0" err="1"/>
              <a:t>Lagerplaner:innen</a:t>
            </a:r>
            <a:r>
              <a:rPr lang="de-AT" dirty="0"/>
              <a:t> oder </a:t>
            </a:r>
            <a:r>
              <a:rPr lang="de-AT" dirty="0" err="1"/>
              <a:t>Technikexpert:innen</a:t>
            </a:r>
            <a:r>
              <a:rPr lang="de-AT" dirty="0"/>
              <a:t>.</a:t>
            </a:r>
          </a:p>
          <a:p>
            <a:r>
              <a:rPr lang="de-AT" dirty="0"/>
              <a:t>Beantwortet im Interview z. B. folgende Fragen:</a:t>
            </a:r>
          </a:p>
          <a:p>
            <a:r>
              <a:rPr lang="de-AT" dirty="0"/>
              <a:t>Was ist das Besondere an eurem Lager?</a:t>
            </a:r>
          </a:p>
          <a:p>
            <a:r>
              <a:rPr lang="de-AT" dirty="0"/>
              <a:t>Welche Aufgaben übernehmen die Roboter?</a:t>
            </a:r>
          </a:p>
          <a:p>
            <a:r>
              <a:rPr lang="de-AT" dirty="0"/>
              <a:t>Warum habt ihr diese Waren gewählt?</a:t>
            </a:r>
          </a:p>
          <a:p>
            <a:r>
              <a:rPr lang="de-AT" dirty="0"/>
              <a:t>Welche Vorteile bringt euer Konzept?</a:t>
            </a:r>
          </a:p>
          <a:p>
            <a:r>
              <a:rPr lang="de-AT" dirty="0"/>
              <a:t>Welche Herausforderungen seht ihr?</a:t>
            </a:r>
          </a:p>
          <a:p>
            <a:endParaRPr lang="de-AT" dirty="0"/>
          </a:p>
          <a:p>
            <a:r>
              <a:rPr lang="de-AT" dirty="0"/>
              <a:t>Technologien zur Auswahl:</a:t>
            </a:r>
          </a:p>
          <a:p>
            <a:r>
              <a:rPr lang="de-AT" dirty="0"/>
              <a:t>Fahrerlose Transportsysteme (FTS)</a:t>
            </a:r>
          </a:p>
          <a:p>
            <a:r>
              <a:rPr lang="de-AT" dirty="0"/>
              <a:t>Greifarme / Pick-and-Place-Roboter</a:t>
            </a:r>
          </a:p>
          <a:p>
            <a:r>
              <a:rPr lang="de-AT" dirty="0"/>
              <a:t>Drohnen für Inventur oder Transport</a:t>
            </a:r>
          </a:p>
          <a:p>
            <a:r>
              <a:rPr lang="de-AT" dirty="0"/>
              <a:t>Autonome Gabelstapler</a:t>
            </a:r>
          </a:p>
          <a:p>
            <a:r>
              <a:rPr lang="de-AT" dirty="0"/>
              <a:t>KI-gestützte Lagerverwaltungssysteme</a:t>
            </a:r>
          </a:p>
          <a:p>
            <a:r>
              <a:rPr lang="de-AT" dirty="0"/>
              <a:t>Sensorik &amp; IoT zur Überwachung</a:t>
            </a:r>
          </a:p>
          <a:p>
            <a:endParaRPr lang="de-AT" dirty="0"/>
          </a:p>
          <a:p>
            <a:r>
              <a:rPr lang="de-AT" dirty="0"/>
              <a:t>Zusätzliche kreative Elemente</a:t>
            </a:r>
          </a:p>
          <a:p>
            <a:r>
              <a:rPr lang="de-AT" dirty="0"/>
              <a:t>Smartes Energiemanagement (z. B. Solarpanels, Energiespeicher)</a:t>
            </a:r>
          </a:p>
          <a:p>
            <a:r>
              <a:rPr lang="de-AT" dirty="0"/>
              <a:t>Nachhaltige Verpackungslösungen</a:t>
            </a:r>
          </a:p>
          <a:p>
            <a:r>
              <a:rPr lang="de-AT" dirty="0"/>
              <a:t>Mensch-Roboter-Kollaboration (z. B. Co-Bots)</a:t>
            </a:r>
          </a:p>
          <a:p>
            <a:r>
              <a:rPr lang="de-AT" dirty="0"/>
              <a:t>Notfall- und Sicherheitskonzepte</a:t>
            </a:r>
          </a:p>
          <a:p>
            <a:endParaRPr lang="de-AT" dirty="0"/>
          </a:p>
          <a:p>
            <a:r>
              <a:rPr lang="de-AT" dirty="0"/>
              <a:t>Dauer: 2 EH</a:t>
            </a:r>
          </a:p>
          <a:p>
            <a:endParaRPr lang="de-AT" dirty="0"/>
          </a:p>
          <a:p>
            <a:r>
              <a:rPr lang="de-AT" dirty="0"/>
              <a:t>Lernziele:</a:t>
            </a:r>
          </a:p>
          <a:p>
            <a:r>
              <a:rPr lang="de-AT" dirty="0"/>
              <a:t>Die </a:t>
            </a:r>
            <a:r>
              <a:rPr lang="de-AT" dirty="0" err="1"/>
              <a:t>Schüler:innen</a:t>
            </a:r>
            <a:r>
              <a:rPr lang="de-AT" dirty="0"/>
              <a:t> können verschiedene Lagerroboter und selbstgesteuerte Maschinen benennen und deren Aufgaben erklären.</a:t>
            </a:r>
          </a:p>
          <a:p>
            <a:r>
              <a:rPr lang="de-AT" dirty="0"/>
              <a:t>Die </a:t>
            </a:r>
            <a:r>
              <a:rPr lang="de-AT" dirty="0" err="1"/>
              <a:t>Schüler:innen</a:t>
            </a:r>
            <a:r>
              <a:rPr lang="de-AT" dirty="0"/>
              <a:t> planen logistische Abläufe und ordnen passende Technologien den jeweiligen Aufgaben zu.</a:t>
            </a:r>
          </a:p>
          <a:p>
            <a:r>
              <a:rPr lang="de-AT" dirty="0"/>
              <a:t>Die </a:t>
            </a:r>
            <a:r>
              <a:rPr lang="de-AT" dirty="0" err="1"/>
              <a:t>Schüler:innen</a:t>
            </a:r>
            <a:r>
              <a:rPr lang="de-AT" dirty="0"/>
              <a:t> reflektieren Chancen und Herausforderungen automatisierter Lagersysteme.</a:t>
            </a:r>
          </a:p>
          <a:p>
            <a:r>
              <a:rPr lang="de-AT" dirty="0"/>
              <a:t>Die </a:t>
            </a:r>
            <a:r>
              <a:rPr lang="de-AT" dirty="0" err="1"/>
              <a:t>Schüler:innen</a:t>
            </a:r>
            <a:r>
              <a:rPr lang="de-AT" dirty="0"/>
              <a:t> arbeiten im Team zusammen, übernehmen Rollen, treffen gemeinsam Entscheidungen und präsentieren vor der Klasse.</a:t>
            </a:r>
          </a:p>
        </p:txBody>
      </p:sp>
      <p:sp>
        <p:nvSpPr>
          <p:cNvPr id="4" name="Foliennummernplatzhalter 3"/>
          <p:cNvSpPr>
            <a:spLocks noGrp="1"/>
          </p:cNvSpPr>
          <p:nvPr>
            <p:ph type="sldNum" sz="quarter" idx="5"/>
          </p:nvPr>
        </p:nvSpPr>
        <p:spPr/>
        <p:txBody>
          <a:bodyPr/>
          <a:lstStyle/>
          <a:p>
            <a:fld id="{23212CE9-4559-481E-B405-0C43FBE97BC7}" type="slidenum">
              <a:rPr lang="de-AT" smtClean="0"/>
              <a:t>35</a:t>
            </a:fld>
            <a:endParaRPr lang="de-AT"/>
          </a:p>
        </p:txBody>
      </p:sp>
    </p:spTree>
    <p:extLst>
      <p:ext uri="{BB962C8B-B14F-4D97-AF65-F5344CB8AC3E}">
        <p14:creationId xmlns:p14="http://schemas.microsoft.com/office/powerpoint/2010/main" val="613177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2142">
              <a:defRPr/>
            </a:pPr>
            <a:r>
              <a:rPr lang="de-DE" noProof="0" dirty="0"/>
              <a:t>Das Konzept </a:t>
            </a:r>
            <a:r>
              <a:rPr lang="de-DE" baseline="0" noProof="0" dirty="0"/>
              <a:t>“</a:t>
            </a:r>
            <a:r>
              <a:rPr lang="de-DE" baseline="0" noProof="0" dirty="0" err="1"/>
              <a:t>green</a:t>
            </a:r>
            <a:r>
              <a:rPr lang="de-DE" baseline="0" noProof="0" dirty="0"/>
              <a:t> </a:t>
            </a:r>
            <a:r>
              <a:rPr lang="de-DE" baseline="0" noProof="0" dirty="0" err="1"/>
              <a:t>logistics</a:t>
            </a:r>
            <a:r>
              <a:rPr lang="de-DE" baseline="0" noProof="0" dirty="0"/>
              <a:t>” versucht einen Ausgleich zwischen ökonomischen, ökologischen und sozialen Zielen im Bereich Logistik zu erreichen was wiederum auch den Transportbereich betrifft. Dadurch kommt es zu Spannungsfeldern zwischen diesen drei Bereichen, da nicht alle Ziele der einzelnen Bereiche gleichzeitig verfolgt werden können. Folgende Ziele können den jeweiligen Bereichen zugeordnet werden: </a:t>
            </a:r>
          </a:p>
          <a:p>
            <a:pPr defTabSz="942142">
              <a:defRPr/>
            </a:pPr>
            <a:endParaRPr lang="de-DE" baseline="0" noProof="0" dirty="0"/>
          </a:p>
          <a:p>
            <a:pPr defTabSz="942142">
              <a:defRPr/>
            </a:pPr>
            <a:r>
              <a:rPr lang="de-DE" u="sng" baseline="0" noProof="0" dirty="0"/>
              <a:t>Soziale Ziele</a:t>
            </a:r>
            <a:r>
              <a:rPr lang="de-DE" baseline="0" noProof="0" dirty="0"/>
              <a:t>: Bewusstsein für nachhaltige Transporte schaffen und eine gute Lebensqualität garantieren. </a:t>
            </a:r>
          </a:p>
          <a:p>
            <a:pPr defTabSz="942142">
              <a:defRPr/>
            </a:pPr>
            <a:r>
              <a:rPr lang="de-DE" u="sng" baseline="0" noProof="0" dirty="0"/>
              <a:t>Ökologische Ziele</a:t>
            </a:r>
            <a:r>
              <a:rPr lang="de-DE" baseline="0" noProof="0" dirty="0"/>
              <a:t>: Reduktion der Emissionen sowie generell den Ressourcenkonsum reduzieren. </a:t>
            </a:r>
          </a:p>
          <a:p>
            <a:pPr defTabSz="942142">
              <a:defRPr/>
            </a:pPr>
            <a:r>
              <a:rPr lang="de-DE" u="sng" baseline="0" noProof="0" dirty="0"/>
              <a:t>Ökonomische Ziele</a:t>
            </a:r>
            <a:r>
              <a:rPr lang="de-DE" baseline="0" noProof="0" dirty="0"/>
              <a:t>: aus finanzieller Sicht sollten keine Mehrkosten anfallen bzw. eine Kostenreduktion realisiert werden und Unproduktivitäten (</a:t>
            </a:r>
            <a:r>
              <a:rPr lang="de-AT" dirty="0"/>
              <a:t>Zeitspanne, in der etwas oder jemand nicht produktiv ist)</a:t>
            </a:r>
            <a:r>
              <a:rPr lang="de-DE" baseline="0" noProof="0" dirty="0"/>
              <a:t> minimiert werden.  </a:t>
            </a:r>
          </a:p>
          <a:p>
            <a:pPr defTabSz="942142">
              <a:defRPr/>
            </a:pPr>
            <a:endParaRPr lang="de-DE" baseline="0" noProof="0" dirty="0"/>
          </a:p>
          <a:p>
            <a:pPr defTabSz="942142">
              <a:defRPr/>
            </a:pPr>
            <a:r>
              <a:rPr lang="de-DE" baseline="0" noProof="0" dirty="0"/>
              <a:t>Den unterschiedlichen Bereichen können selbstverständlich noch andere Ziele zugeordnet werden, wodurch sich eine ausgeglichene Zielverfolgung über alle Bereiche hinweg noch schwieriger gestaltet. </a:t>
            </a:r>
          </a:p>
          <a:p>
            <a:pPr defTabSz="942142">
              <a:defRPr/>
            </a:pPr>
            <a:endParaRPr lang="de-DE" dirty="0"/>
          </a:p>
          <a:p>
            <a:pPr defTabSz="942142">
              <a:defRPr/>
            </a:pPr>
            <a:r>
              <a:rPr lang="de-DE" dirty="0"/>
              <a:t>Quellen:</a:t>
            </a:r>
          </a:p>
          <a:p>
            <a:pPr defTabSz="942142">
              <a:defRPr/>
            </a:pPr>
            <a:r>
              <a:rPr lang="en-GB" dirty="0" err="1"/>
              <a:t>Pazirandeh</a:t>
            </a:r>
            <a:r>
              <a:rPr lang="en-GB" dirty="0"/>
              <a:t>, Ali / Jafari, Hamid (2013): Making sense of green logistics; In: International Journal of Productivity and Performance Management, S. 889f.</a:t>
            </a:r>
          </a:p>
          <a:p>
            <a:pPr defTabSz="943559">
              <a:defRPr/>
            </a:pPr>
            <a:r>
              <a:rPr lang="en-GB" dirty="0"/>
              <a:t>Saroha, Rituraj (2014): Green logistics &amp; its significance in modern day systems; In: </a:t>
            </a:r>
            <a:r>
              <a:rPr lang="en-US" dirty="0"/>
              <a:t>International Review of Applied Engineering Research</a:t>
            </a:r>
            <a:r>
              <a:rPr lang="en-GB" dirty="0"/>
              <a:t>, </a:t>
            </a:r>
            <a:r>
              <a:rPr lang="de-DE" dirty="0"/>
              <a:t>S. 90</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37</a:t>
            </a:fld>
            <a:endParaRPr lang="de-AT"/>
          </a:p>
        </p:txBody>
      </p:sp>
    </p:spTree>
    <p:extLst>
      <p:ext uri="{BB962C8B-B14F-4D97-AF65-F5344CB8AC3E}">
        <p14:creationId xmlns:p14="http://schemas.microsoft.com/office/powerpoint/2010/main" val="2714412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Transporte der Zukunft – Baut eure Transportidee für eine grüne Welt</a:t>
            </a:r>
          </a:p>
          <a:p>
            <a:r>
              <a:rPr lang="de-AT" dirty="0"/>
              <a:t>Werdet kreativ und entwickelt gemeinsam im Team Transportsysteme der Zukunft!  Lasst uns die Welt von morgen umweltfreundlicher gestalten und setzt eure verrücktesten Ideen um: vielleicht ein Solar-Roboter, eine </a:t>
            </a:r>
            <a:r>
              <a:rPr lang="de-AT" dirty="0" err="1"/>
              <a:t>Petflaschen</a:t>
            </a:r>
            <a:r>
              <a:rPr lang="de-AT" dirty="0"/>
              <a:t>-Recycling-Drohne oder doch eine wasserstoffbetriebenes Luftkissenboot? Eurer Phantasie sind keine Grenzen gesetzt.</a:t>
            </a:r>
          </a:p>
          <a:p>
            <a:endParaRPr lang="de-AT" dirty="0"/>
          </a:p>
          <a:p>
            <a:r>
              <a:rPr lang="de-AT" dirty="0"/>
              <a:t>In Kleingruppen kreieren die </a:t>
            </a:r>
            <a:r>
              <a:rPr lang="de-AT" dirty="0" err="1"/>
              <a:t>Schüler:innen</a:t>
            </a:r>
            <a:r>
              <a:rPr lang="de-AT" dirty="0"/>
              <a:t> eine Transportidee der Zukunft und bauen diese anhand der Materialien.</a:t>
            </a:r>
          </a:p>
          <a:p>
            <a:endParaRPr lang="de-AT" dirty="0"/>
          </a:p>
          <a:p>
            <a:r>
              <a:rPr lang="de-AT" dirty="0"/>
              <a:t>Ein Steckbrief führt durch den Prozess (Der Steckbrief ist unter www.retrans.at downloadbar):</a:t>
            </a:r>
          </a:p>
          <a:p>
            <a:r>
              <a:rPr lang="de-AT" dirty="0"/>
              <a:t>Denkt euch einen Namen für eure Transportidee und euer Team aus.</a:t>
            </a:r>
          </a:p>
          <a:p>
            <a:r>
              <a:rPr lang="de-AT" dirty="0"/>
              <a:t>Überlegt euch die folgenden Dinge dazu:</a:t>
            </a:r>
          </a:p>
          <a:p>
            <a:r>
              <a:rPr lang="de-AT" dirty="0"/>
              <a:t>Wo und wie kann sich die Transportidee bewegen?</a:t>
            </a:r>
          </a:p>
          <a:p>
            <a:r>
              <a:rPr lang="de-AT" dirty="0"/>
              <a:t>Warum ist die Transportidee nachhaltig?</a:t>
            </a:r>
          </a:p>
          <a:p>
            <a:r>
              <a:rPr lang="de-AT" dirty="0"/>
              <a:t>Welchen Treibstoff braucht sie um sich zu bewegen? Wie wird es angetrieben?</a:t>
            </a:r>
          </a:p>
          <a:p>
            <a:r>
              <a:rPr lang="de-AT" dirty="0"/>
              <a:t>Wie und von wem wird das Transportmittel gesteuert?</a:t>
            </a:r>
          </a:p>
          <a:p>
            <a:r>
              <a:rPr lang="de-AT" dirty="0"/>
              <a:t>Welche Waren soll es ausliefern?</a:t>
            </a:r>
          </a:p>
          <a:p>
            <a:r>
              <a:rPr lang="de-AT" dirty="0"/>
              <a:t>Welche besonderen Eigenschaften hat eure Idee sonst noch?</a:t>
            </a:r>
          </a:p>
          <a:p>
            <a:endParaRPr lang="de-AT" dirty="0"/>
          </a:p>
          <a:p>
            <a:r>
              <a:rPr lang="de-AT" dirty="0"/>
              <a:t>2 Varianten:</a:t>
            </a:r>
          </a:p>
          <a:p>
            <a:r>
              <a:rPr lang="de-AT" dirty="0"/>
              <a:t>Upcycling: Die </a:t>
            </a:r>
            <a:r>
              <a:rPr lang="de-AT" dirty="0" err="1"/>
              <a:t>Schüler:innen</a:t>
            </a:r>
            <a:r>
              <a:rPr lang="de-AT" dirty="0"/>
              <a:t> verwenden zum Bauen der Transportidee gesammelte Abfälle: Karton, leere Flaschen, Verpackungsfolie, Wollreste, Strohhalme etc.</a:t>
            </a:r>
          </a:p>
          <a:p>
            <a:r>
              <a:rPr lang="de-AT" dirty="0"/>
              <a:t>Benötigtes Material: Abfälle, Schere, Klebeband, Stifte, Schnur/Wolle, ev. kleinere Mengen an Bastelmaterial (</a:t>
            </a:r>
            <a:r>
              <a:rPr lang="de-AT" dirty="0" err="1"/>
              <a:t>Pfeifenputzer</a:t>
            </a:r>
            <a:r>
              <a:rPr lang="de-AT" dirty="0"/>
              <a:t>, Strohhalme aus Karton, Pompons)</a:t>
            </a:r>
          </a:p>
          <a:p>
            <a:r>
              <a:rPr lang="de-AT" dirty="0"/>
              <a:t>Lego: für das Darstellen der Transportidee kommt Lego zum Einsatz</a:t>
            </a:r>
          </a:p>
          <a:p>
            <a:endParaRPr lang="de-AT" dirty="0"/>
          </a:p>
          <a:p>
            <a:r>
              <a:rPr lang="de-AT" dirty="0"/>
              <a:t>Abschließende Präsentation und Diskussion im Klassenverband.</a:t>
            </a:r>
          </a:p>
          <a:p>
            <a:endParaRPr lang="de-AT" dirty="0"/>
          </a:p>
          <a:p>
            <a:r>
              <a:rPr lang="de-AT" dirty="0"/>
              <a:t>Dauer: 1-2 EH</a:t>
            </a:r>
          </a:p>
          <a:p>
            <a:endParaRPr lang="de-AT" dirty="0"/>
          </a:p>
          <a:p>
            <a:r>
              <a:rPr lang="de-AT" dirty="0"/>
              <a:t>Lernziele:</a:t>
            </a:r>
          </a:p>
          <a:p>
            <a:r>
              <a:rPr lang="de-AT" dirty="0"/>
              <a:t>Die </a:t>
            </a:r>
            <a:r>
              <a:rPr lang="de-AT" dirty="0" err="1"/>
              <a:t>Schüler:innen</a:t>
            </a:r>
            <a:r>
              <a:rPr lang="de-AT" dirty="0"/>
              <a:t> </a:t>
            </a:r>
            <a:r>
              <a:rPr lang="de-AT" b="0" i="0" dirty="0">
                <a:solidFill>
                  <a:srgbClr val="424242"/>
                </a:solidFill>
                <a:effectLst/>
                <a:latin typeface="Segoe Sans"/>
              </a:rPr>
              <a:t>lernen, kreative Lösungen für reale Herausforderungen im Bereich Mobilität und Umweltschutz zu finden.</a:t>
            </a:r>
          </a:p>
          <a:p>
            <a:r>
              <a:rPr lang="de-AT" dirty="0"/>
              <a:t>Die </a:t>
            </a:r>
            <a:r>
              <a:rPr lang="de-AT" dirty="0" err="1"/>
              <a:t>Schüler:innen</a:t>
            </a:r>
            <a:r>
              <a:rPr lang="de-AT" dirty="0"/>
              <a:t> verstehen, was nachhaltige Mobilität bedeutet und reflektieren, wie Transportmittel umweltfreundlich gestaltet werden können. Sie setzen sich mit alternativen Antrieben und ressourcenschonender Bauweise auseinander.</a:t>
            </a:r>
          </a:p>
          <a:p>
            <a:r>
              <a:rPr lang="de-AT" dirty="0"/>
              <a:t>Die </a:t>
            </a:r>
            <a:r>
              <a:rPr lang="de-AT" dirty="0" err="1"/>
              <a:t>Schüler:</a:t>
            </a:r>
            <a:r>
              <a:rPr lang="de-AT" sz="1200" kern="1200" dirty="0" err="1">
                <a:solidFill>
                  <a:schemeClr val="tx1"/>
                </a:solidFill>
                <a:latin typeface="+mn-lt"/>
                <a:ea typeface="+mn-ea"/>
                <a:cs typeface="+mn-cs"/>
              </a:rPr>
              <a:t>innen</a:t>
            </a:r>
            <a:r>
              <a:rPr lang="de-AT" sz="1200" kern="1200" dirty="0">
                <a:solidFill>
                  <a:schemeClr val="tx1"/>
                </a:solidFill>
                <a:latin typeface="+mn-lt"/>
                <a:ea typeface="+mn-ea"/>
                <a:cs typeface="+mn-cs"/>
              </a:rPr>
              <a:t> überlegen, wie sich ein Transportmittel bewegen kann, wie es gesteuert wird und welche Energiequellen dafür geeignet sind. Grundlegende technische Prinzipien werden dabei angewendet.</a:t>
            </a:r>
          </a:p>
          <a:p>
            <a:r>
              <a:rPr lang="de-AT" sz="1200" kern="1200" dirty="0">
                <a:solidFill>
                  <a:schemeClr val="tx1"/>
                </a:solidFill>
                <a:latin typeface="+mn-lt"/>
                <a:ea typeface="+mn-ea"/>
                <a:cs typeface="+mn-cs"/>
              </a:rPr>
              <a:t>Die </a:t>
            </a:r>
            <a:r>
              <a:rPr lang="de-AT" sz="1200" kern="1200" dirty="0" err="1">
                <a:solidFill>
                  <a:schemeClr val="tx1"/>
                </a:solidFill>
                <a:latin typeface="+mn-lt"/>
                <a:ea typeface="+mn-ea"/>
                <a:cs typeface="+mn-cs"/>
              </a:rPr>
              <a:t>Schüler:innen</a:t>
            </a:r>
            <a:r>
              <a:rPr lang="de-AT" sz="1200" kern="1200" dirty="0">
                <a:solidFill>
                  <a:schemeClr val="tx1"/>
                </a:solidFill>
                <a:latin typeface="+mn-lt"/>
                <a:ea typeface="+mn-ea"/>
                <a:cs typeface="+mn-cs"/>
              </a:rPr>
              <a:t> </a:t>
            </a:r>
            <a:r>
              <a:rPr lang="de-AT" b="0" i="0" dirty="0">
                <a:solidFill>
                  <a:srgbClr val="424242"/>
                </a:solidFill>
                <a:effectLst/>
                <a:latin typeface="Segoe Sans"/>
              </a:rPr>
              <a:t>arbeiten in Kleingruppen zusammen, treffen gemeinsame Entscheidungen, verteilen Aufgaben und präsentieren vor der Klasse (Teamarbeit und Kommunikation).</a:t>
            </a:r>
            <a:endParaRPr lang="de-AT" sz="1200" kern="1200" dirty="0">
              <a:solidFill>
                <a:schemeClr val="tx1"/>
              </a:solidFill>
              <a:latin typeface="+mn-lt"/>
              <a:ea typeface="+mn-ea"/>
              <a:cs typeface="+mn-cs"/>
            </a:endParaRPr>
          </a:p>
          <a:p>
            <a:endParaRPr lang="de-AT" dirty="0"/>
          </a:p>
          <a:p>
            <a:r>
              <a:rPr lang="de-AT" dirty="0"/>
              <a:t>Bildquelle:</a:t>
            </a:r>
          </a:p>
          <a:p>
            <a:r>
              <a:rPr lang="de-AT" dirty="0"/>
              <a:t>Fachhochschule Oberösterreich, </a:t>
            </a:r>
            <a:r>
              <a:rPr lang="de-AT" dirty="0" err="1"/>
              <a:t>Logistikum</a:t>
            </a:r>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38</a:t>
            </a:fld>
            <a:endParaRPr lang="de-AT"/>
          </a:p>
        </p:txBody>
      </p:sp>
    </p:spTree>
    <p:extLst>
      <p:ext uri="{BB962C8B-B14F-4D97-AF65-F5344CB8AC3E}">
        <p14:creationId xmlns:p14="http://schemas.microsoft.com/office/powerpoint/2010/main" val="383595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Nachhaltigkeit in der Logistik umfasst eine Vielzahl von Maßnahmen:</a:t>
            </a:r>
          </a:p>
          <a:p>
            <a:r>
              <a:rPr lang="de-AT" dirty="0"/>
              <a:t>-  Digitalisierung und effiziente Steuerung (siehe vorige Kapitel)</a:t>
            </a:r>
          </a:p>
          <a:p>
            <a:pPr marL="171450" indent="-171450">
              <a:buFontTx/>
              <a:buChar char="-"/>
            </a:pPr>
            <a:r>
              <a:rPr lang="de-AT" dirty="0"/>
              <a:t>Ein Beispiel sind nachhaltige und wiederverwendbare Verpackungen. Recyclingfähige oder biologisch abbaubare Verpackungen, Mehrweg-Transportverpackungen (z. B. Klappboxen, Paletten), Verpackungsoptimierung zur Volumenreduzierung </a:t>
            </a:r>
          </a:p>
          <a:p>
            <a:pPr marL="171450" indent="-171450">
              <a:buFontTx/>
              <a:buChar char="-"/>
            </a:pPr>
            <a:r>
              <a:rPr lang="de-AT" dirty="0"/>
              <a:t>Nachhaltige Lager- und Umschlagzentren: energieeffiziente Lager- und Umschlagzentren mit Solaranlagen, Wärmepumpen etc., begrünte Dächer, Tageslichtnutzung, LED-Beleuchtung</a:t>
            </a:r>
          </a:p>
          <a:p>
            <a:pPr marL="171450" indent="-171450">
              <a:buFontTx/>
              <a:buChar char="-"/>
            </a:pPr>
            <a:r>
              <a:rPr lang="de-AT" dirty="0"/>
              <a:t>Kreislaufwirtschaft: Rückführung und Wiederverwertung von Produkten, Verpackungen oder Ersatzteilen, reduziert Abfall, spart Ressourcen und Transportwege, Beispiel: Rücknahme alter Geräte oder Leergebinde</a:t>
            </a:r>
          </a:p>
          <a:p>
            <a:pPr marL="171450" indent="-171450">
              <a:buFontTx/>
              <a:buChar char="-"/>
            </a:pPr>
            <a:r>
              <a:rPr lang="de-AT" dirty="0"/>
              <a:t>Nachhaltige Lieferketten: Auswahl von umweltzertifizierten und regionalen Lieferanten, transparente CO₂-Bilanzen entlang der Supply Chain, Berücksichtigung von sozialen Standards (fair, sicher, menschenwürdig)</a:t>
            </a:r>
          </a:p>
          <a:p>
            <a:pPr marL="171450" indent="-171450">
              <a:buFontTx/>
              <a:buChar char="-"/>
            </a:pPr>
            <a:r>
              <a:rPr lang="de-AT" dirty="0"/>
              <a:t>CO₂-Monitoring &amp; Kompensation: Erfassung von Emissionen pro Transport oder Sendung, Emissionsausgleich durch Investitionen in Klimaschutzprojekte, teilweise Pflicht im Rahmen von ESG-Berichterstattung</a:t>
            </a:r>
          </a:p>
          <a:p>
            <a:pPr marL="171450" indent="-171450">
              <a:buFontTx/>
              <a:buChar char="-"/>
            </a:pPr>
            <a:r>
              <a:rPr lang="de-AT" dirty="0"/>
              <a:t>Dekarbonisierung des Verkehrs durch alternative Antriebe: siehe folgende Folien</a:t>
            </a:r>
          </a:p>
          <a:p>
            <a:pPr marL="171450" indent="-171450">
              <a:buFontTx/>
              <a:buChar char="-"/>
            </a:pPr>
            <a:endParaRPr lang="de-AT" dirty="0"/>
          </a:p>
          <a:p>
            <a:pPr marL="171450" indent="-171450">
              <a:buFontTx/>
              <a:buChar char="-"/>
            </a:pPr>
            <a:endParaRPr lang="de-AT" dirty="0"/>
          </a:p>
          <a:p>
            <a:pPr marL="171450" indent="-171450">
              <a:buFontTx/>
              <a:buChar char="-"/>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39</a:t>
            </a:fld>
            <a:endParaRPr lang="de-AT"/>
          </a:p>
        </p:txBody>
      </p:sp>
    </p:spTree>
    <p:extLst>
      <p:ext uri="{BB962C8B-B14F-4D97-AF65-F5344CB8AC3E}">
        <p14:creationId xmlns:p14="http://schemas.microsoft.com/office/powerpoint/2010/main" val="2509651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Kreislaufwirtschaft verfolgt das Ziel, Materialien und Produkte möglichst lange im Wirtschaftskreislauf zu halten. Anstatt Ressourcen linear zu verbrauchen – also zu gewinnen, zu nutzen und anschließend zu entsorgen – setzt dieses Modell auf geschlossene Stoffkreisläufe.</a:t>
            </a:r>
          </a:p>
          <a:p>
            <a:r>
              <a:rPr lang="de-AT" dirty="0"/>
              <a:t>Im Zentrum stehen drei Prinzipien: </a:t>
            </a:r>
            <a:r>
              <a:rPr lang="de-AT" dirty="0" err="1"/>
              <a:t>Reduce</a:t>
            </a:r>
            <a:r>
              <a:rPr lang="de-AT" dirty="0"/>
              <a:t> – Reuse – Recycle. Das bedeutet: den Ressourcenverbrauch reduzieren, Produkte mehrfach verwenden und Materialien am Ende ihres Lebenszyklus recyceln.</a:t>
            </a:r>
          </a:p>
          <a:p>
            <a:r>
              <a:rPr lang="de-AT" dirty="0"/>
              <a:t>Durch die Verlängerung der Produktlebensdauer, Reparaturmöglichkeiten und Wiederverwendung lassen sich Rohstoffe einsparen und CO₂-Emissionen deutlich senken.</a:t>
            </a:r>
          </a:p>
          <a:p>
            <a:endParaRPr lang="de-AT" dirty="0"/>
          </a:p>
          <a:p>
            <a:r>
              <a:rPr lang="de-AT" dirty="0"/>
              <a:t>Beispiele für solche Ansätze sind:</a:t>
            </a:r>
          </a:p>
          <a:p>
            <a:r>
              <a:rPr lang="de-AT" dirty="0" err="1"/>
              <a:t>ReZip</a:t>
            </a:r>
            <a:r>
              <a:rPr lang="de-AT" dirty="0"/>
              <a:t> – ein System für wiederverwendbare Versandverpackungen, das im Onlinehandel eingesetzt wird.</a:t>
            </a:r>
          </a:p>
          <a:p>
            <a:r>
              <a:rPr lang="de-AT" dirty="0"/>
              <a:t>Fairphone – ein modular aufgebautes Smartphone, das sich leicht reparieren und recyceln lässt.</a:t>
            </a:r>
          </a:p>
          <a:p>
            <a:endParaRPr lang="de-AT" dirty="0"/>
          </a:p>
          <a:p>
            <a:r>
              <a:rPr lang="de-AT" dirty="0"/>
              <a:t>Quelle:</a:t>
            </a:r>
          </a:p>
          <a:p>
            <a:r>
              <a:rPr lang="de-AT" dirty="0" err="1"/>
              <a:t>Bretzke</a:t>
            </a:r>
            <a:r>
              <a:rPr lang="de-AT" dirty="0"/>
              <a:t>, Wolf-Rüdiger / </a:t>
            </a:r>
            <a:r>
              <a:rPr lang="de-AT" dirty="0" err="1"/>
              <a:t>Barkawi</a:t>
            </a:r>
            <a:r>
              <a:rPr lang="de-AT" dirty="0"/>
              <a:t>, Karim (2021): Nachhaltige Logistik. Antworten auf eine globale Herausforderung. S. 153 ff.</a:t>
            </a:r>
          </a:p>
        </p:txBody>
      </p:sp>
      <p:sp>
        <p:nvSpPr>
          <p:cNvPr id="4" name="Foliennummernplatzhalter 3"/>
          <p:cNvSpPr>
            <a:spLocks noGrp="1"/>
          </p:cNvSpPr>
          <p:nvPr>
            <p:ph type="sldNum" sz="quarter" idx="5"/>
          </p:nvPr>
        </p:nvSpPr>
        <p:spPr/>
        <p:txBody>
          <a:bodyPr/>
          <a:lstStyle/>
          <a:p>
            <a:fld id="{23212CE9-4559-481E-B405-0C43FBE97BC7}" type="slidenum">
              <a:rPr lang="de-AT" smtClean="0"/>
              <a:t>40</a:t>
            </a:fld>
            <a:endParaRPr lang="de-AT"/>
          </a:p>
        </p:txBody>
      </p:sp>
    </p:spTree>
    <p:extLst>
      <p:ext uri="{BB962C8B-B14F-4D97-AF65-F5344CB8AC3E}">
        <p14:creationId xmlns:p14="http://schemas.microsoft.com/office/powerpoint/2010/main" val="2511775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Seit 2023 bietet die Österreichische Post ein Loop-Service für wiederverwendbare Verpackungen Post-Loop als regulären Service an. Händler können die Verpackungen mieten und ihren </a:t>
            </a:r>
            <a:r>
              <a:rPr lang="de-AT" dirty="0" err="1"/>
              <a:t>Kund:innen</a:t>
            </a:r>
            <a:r>
              <a:rPr lang="de-AT" dirty="0"/>
              <a:t> beim Online-</a:t>
            </a:r>
            <a:r>
              <a:rPr lang="de-AT" dirty="0" err="1"/>
              <a:t>Checkout</a:t>
            </a:r>
            <a:r>
              <a:rPr lang="de-AT" dirty="0"/>
              <a:t> anbieten. Je nach Online-Shop erfolgt die Rückgabe der Verpackung auf unterschiedliche Weise – manche Anbieter setzen auf Pfandsysteme, andere belohnen die Rückgabe mit Gutscheinen oder bieten einfache Rückgabeoptionen über Briefkästen und Postfilialen an.</a:t>
            </a:r>
          </a:p>
          <a:p>
            <a:endParaRPr lang="de-AT" dirty="0"/>
          </a:p>
          <a:p>
            <a:r>
              <a:rPr lang="de-AT" dirty="0"/>
              <a:t>Vorausgegangen war ein Forschungsprojekt sowie ein Pilotprojekt der FH Oberösterreich und der Österreichische Post gemeinsam mit Unternehmen wie Interspar, Intersport, Tchibo, Thalia und dm.</a:t>
            </a:r>
          </a:p>
          <a:p>
            <a:r>
              <a:rPr lang="de-AT" dirty="0"/>
              <a:t>Kernpunkte des Projekts:</a:t>
            </a:r>
          </a:p>
          <a:p>
            <a:r>
              <a:rPr lang="de-AT" dirty="0"/>
              <a:t>Verpackungen aus Holzfaser oder recyceltem PET. Die Verpackungen haben unterschiedliche Lebensdauer, die am Foto zwischen 10 Zyklen und 100 Zyklen.</a:t>
            </a:r>
          </a:p>
          <a:p>
            <a:r>
              <a:rPr lang="de-AT" dirty="0"/>
              <a:t>Die Rückgabe erfolgte unkompliziert über Briefkästen, Postfilialen oder SB-Zonen.</a:t>
            </a:r>
          </a:p>
          <a:p>
            <a:r>
              <a:rPr lang="de-AT" dirty="0"/>
              <a:t>Eine Carbon Footprint Analyse zeigte ökologische Vorteile, besonders bei Holzfaserverpackungen.</a:t>
            </a:r>
          </a:p>
          <a:p>
            <a:r>
              <a:rPr lang="de-AT" dirty="0"/>
              <a:t>Die Akzeptanz der </a:t>
            </a:r>
            <a:r>
              <a:rPr lang="de-AT" dirty="0" err="1"/>
              <a:t>Kund:innen</a:t>
            </a:r>
            <a:r>
              <a:rPr lang="de-AT" dirty="0"/>
              <a:t> war hoch – viele wären bereit, Pfand zu hinterlegen.</a:t>
            </a:r>
          </a:p>
          <a:p>
            <a:endParaRPr lang="de-AT" dirty="0"/>
          </a:p>
          <a:p>
            <a:r>
              <a:rPr lang="de-AT" dirty="0"/>
              <a:t>Das Projekt zeigt, dass Kreislaufwirtschaft im Versandhandel funktionieren kann – mit Vorteilen für Umwelt, Unternehmen und </a:t>
            </a:r>
            <a:r>
              <a:rPr lang="de-AT" dirty="0" err="1"/>
              <a:t>Konsument:innen</a:t>
            </a:r>
            <a:r>
              <a:rPr lang="de-AT" dirty="0"/>
              <a:t>.</a:t>
            </a:r>
          </a:p>
        </p:txBody>
      </p:sp>
      <p:sp>
        <p:nvSpPr>
          <p:cNvPr id="4" name="Foliennummernplatzhalter 3"/>
          <p:cNvSpPr>
            <a:spLocks noGrp="1"/>
          </p:cNvSpPr>
          <p:nvPr>
            <p:ph type="sldNum" sz="quarter" idx="5"/>
          </p:nvPr>
        </p:nvSpPr>
        <p:spPr/>
        <p:txBody>
          <a:bodyPr/>
          <a:lstStyle/>
          <a:p>
            <a:fld id="{23212CE9-4559-481E-B405-0C43FBE97BC7}" type="slidenum">
              <a:rPr lang="de-AT" smtClean="0"/>
              <a:t>41</a:t>
            </a:fld>
            <a:endParaRPr lang="de-AT"/>
          </a:p>
        </p:txBody>
      </p:sp>
    </p:spTree>
    <p:extLst>
      <p:ext uri="{BB962C8B-B14F-4D97-AF65-F5344CB8AC3E}">
        <p14:creationId xmlns:p14="http://schemas.microsoft.com/office/powerpoint/2010/main" val="9322544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Arbeitsauftrag an die </a:t>
            </a:r>
            <a:r>
              <a:rPr lang="de-AT" dirty="0" err="1"/>
              <a:t>Schüler:innen</a:t>
            </a:r>
            <a:r>
              <a:rPr lang="de-AT" dirty="0"/>
              <a:t> in Gruppen (eignet sich auch als Hausübung/Einzelarbeit mit Abgabe als </a:t>
            </a:r>
            <a:r>
              <a:rPr lang="de-AT" dirty="0" err="1"/>
              <a:t>ppt</a:t>
            </a:r>
            <a:r>
              <a:rPr lang="de-AT" dirty="0"/>
              <a:t>)</a:t>
            </a:r>
          </a:p>
          <a:p>
            <a:r>
              <a:rPr lang="de-AT" dirty="0"/>
              <a:t>Findet ein innovatives Projekt oder Unternehmen im Bereich nachhaltiger Verpackung oder Kreislaufwirtschaft.</a:t>
            </a:r>
          </a:p>
          <a:p>
            <a:r>
              <a:rPr lang="de-AT" dirty="0"/>
              <a:t>Bereitet einen kurzen Pitch (3–5 Minuten) vor, in dem ihr das Projekt vorstellt und erklärt, warum es nachhaltig und zukunftsweisend ist.</a:t>
            </a:r>
          </a:p>
          <a:p>
            <a:endParaRPr lang="de-AT" dirty="0"/>
          </a:p>
          <a:p>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a:p>
            <a:endParaRPr lang="de-AT" dirty="0"/>
          </a:p>
          <a:p>
            <a:r>
              <a:rPr lang="de-AT" dirty="0"/>
              <a:t>Mögliche Quellen:</a:t>
            </a:r>
          </a:p>
          <a:p>
            <a:r>
              <a:rPr lang="de-AT" dirty="0"/>
              <a:t>Websites nachhaltiger Start-ups</a:t>
            </a:r>
          </a:p>
          <a:p>
            <a:r>
              <a:rPr lang="de-AT" dirty="0"/>
              <a:t>Plattformen wie Utopia.de, Reset.org, Greenpeace Magazin</a:t>
            </a:r>
          </a:p>
          <a:p>
            <a:r>
              <a:rPr lang="de-AT" dirty="0"/>
              <a:t>Unternehmensseiten (z. B. </a:t>
            </a:r>
            <a:r>
              <a:rPr lang="de-AT" dirty="0" err="1"/>
              <a:t>Everdrop</a:t>
            </a:r>
            <a:r>
              <a:rPr lang="de-AT" dirty="0"/>
              <a:t>, </a:t>
            </a:r>
            <a:r>
              <a:rPr lang="de-AT" dirty="0" err="1"/>
              <a:t>Too</a:t>
            </a:r>
            <a:r>
              <a:rPr lang="de-AT" dirty="0"/>
              <a:t> </a:t>
            </a:r>
            <a:r>
              <a:rPr lang="de-AT" dirty="0" err="1"/>
              <a:t>Good</a:t>
            </a:r>
            <a:r>
              <a:rPr lang="de-AT" dirty="0"/>
              <a:t> </a:t>
            </a:r>
            <a:r>
              <a:rPr lang="de-AT" dirty="0" err="1"/>
              <a:t>To</a:t>
            </a:r>
            <a:r>
              <a:rPr lang="de-AT" dirty="0"/>
              <a:t> Go, Fairphone)</a:t>
            </a:r>
          </a:p>
          <a:p>
            <a:endParaRPr lang="de-AT" dirty="0"/>
          </a:p>
          <a:p>
            <a:r>
              <a:rPr lang="de-AT" dirty="0"/>
              <a:t>Jede Gruppe präsentiert ihr Projekt.</a:t>
            </a:r>
          </a:p>
          <a:p>
            <a:r>
              <a:rPr lang="de-AT" dirty="0"/>
              <a:t>Optional: Die Klasse stimmt ab – z. B. über den „innovativsten“, „nachhaltigsten“ oder „alltagstauglichsten“ Pitch.</a:t>
            </a:r>
          </a:p>
          <a:p>
            <a:endParaRPr lang="de-AT" dirty="0"/>
          </a:p>
          <a:p>
            <a:r>
              <a:rPr lang="de-AT" dirty="0"/>
              <a:t>Reflexion im Klassenverband: Was hat überrascht?</a:t>
            </a:r>
          </a:p>
          <a:p>
            <a:r>
              <a:rPr lang="de-AT" dirty="0"/>
              <a:t>Welche Idee würdet ihr selbst nutzen?</a:t>
            </a:r>
          </a:p>
          <a:p>
            <a:r>
              <a:rPr lang="de-AT" dirty="0"/>
              <a:t>Welche Rolle spielt Verpackung in eurem Alltag?</a:t>
            </a:r>
          </a:p>
          <a:p>
            <a:endParaRPr lang="de-AT" dirty="0"/>
          </a:p>
          <a:p>
            <a:r>
              <a:rPr lang="de-AT" dirty="0"/>
              <a:t>Dauer: 1 EH (oder als Hausübung mit Ausarbeitung als abzugebende </a:t>
            </a:r>
            <a:r>
              <a:rPr lang="de-AT" dirty="0" err="1"/>
              <a:t>ppt</a:t>
            </a:r>
            <a:r>
              <a:rPr lang="de-AT" dirty="0"/>
              <a:t>-Präsentation)</a:t>
            </a:r>
          </a:p>
          <a:p>
            <a:endParaRPr lang="de-AT" dirty="0"/>
          </a:p>
          <a:p>
            <a:r>
              <a:rPr lang="de-AT" dirty="0"/>
              <a:t>Lernziele:</a:t>
            </a:r>
          </a:p>
          <a:p>
            <a:r>
              <a:rPr lang="de-AT" dirty="0"/>
              <a:t>Die </a:t>
            </a:r>
            <a:r>
              <a:rPr lang="de-AT" dirty="0" err="1"/>
              <a:t>Schüler:innen</a:t>
            </a:r>
            <a:r>
              <a:rPr lang="de-AT" dirty="0"/>
              <a:t> können das Konzept der Kreislaufwirtschaft erklären und dessen Bedeutung für Umwelt- und Ressourcenschutz beschreiben.</a:t>
            </a:r>
          </a:p>
          <a:p>
            <a:r>
              <a:rPr lang="de-AT" dirty="0"/>
              <a:t>Die </a:t>
            </a:r>
            <a:r>
              <a:rPr lang="de-AT" dirty="0" err="1"/>
              <a:t>Schüler:innen</a:t>
            </a:r>
            <a:r>
              <a:rPr lang="de-AT" dirty="0"/>
              <a:t> recherchieren eigenständig Informationen zu realen Projekten und bewerten diese hinsichtlich ihrer Nachhaltigkeit und Umsetzbarkeit.</a:t>
            </a:r>
          </a:p>
          <a:p>
            <a:r>
              <a:rPr lang="de-AT" dirty="0"/>
              <a:t>Die </a:t>
            </a:r>
            <a:r>
              <a:rPr lang="de-AT" dirty="0" err="1"/>
              <a:t>Schüler:innen</a:t>
            </a:r>
            <a:r>
              <a:rPr lang="de-AT" dirty="0"/>
              <a:t> präsentieren ein ausgewähltes Projekt in Form eines strukturierten Kurz-Pitches und üben dabei adressatengerechtes Argumentieren und Visualisieren.</a:t>
            </a:r>
          </a:p>
          <a:p>
            <a:r>
              <a:rPr lang="de-AT" dirty="0"/>
              <a:t>Die </a:t>
            </a:r>
            <a:r>
              <a:rPr lang="de-AT" dirty="0" err="1"/>
              <a:t>Schüler:innen</a:t>
            </a:r>
            <a:r>
              <a:rPr lang="de-AT" dirty="0"/>
              <a:t> reflektieren die Rolle von Konsumverhalten und Produktdesign im Kontext von Abfallvermeidung und Ressourcenschonung.</a:t>
            </a:r>
          </a:p>
          <a:p>
            <a:endParaRPr lang="de-AT" dirty="0"/>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42</a:t>
            </a:fld>
            <a:endParaRPr lang="de-AT"/>
          </a:p>
        </p:txBody>
      </p:sp>
    </p:spTree>
    <p:extLst>
      <p:ext uri="{BB962C8B-B14F-4D97-AF65-F5344CB8AC3E}">
        <p14:creationId xmlns:p14="http://schemas.microsoft.com/office/powerpoint/2010/main" val="2027374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Nachhaltige Lieferketten berücksichtigen ökologische, soziale und ökonomische Aspekte entlang des gesamten Produktlebenszyklus – also von der Rohstoffgewinnung über die Produktion und den Transport bis hin zur Entsorgung oder Wiederverwertung.</a:t>
            </a:r>
          </a:p>
          <a:p>
            <a:r>
              <a:rPr lang="de-AT" dirty="0"/>
              <a:t>Ein zentrales Ziel ist es, Transparenz über die Herkunft von Materialien und die Produktionsbedingungen zu schaffen. Nur so lässt sich nachvollziehen, unter welchen Umständen ein Produkt hergestellt wurde. Ein weiterer wichtiger Aspekt ist die Vermeidung von Überproduktion. Nachhaltige Lieferketten setzen außerdem auf faire Arbeitsbedingungen und die Einhaltung sozialer Standards – insbesondere in Ländern mit niedrigen Löhnen oder schwacher Regulierung. Auch ökologische Ziele spielen eine zentrale Rolle: Dazu gehören die Ressourcenschonung sowie die Reduktion von CO₂-Emissionen, etwa durch effizientere Transportwege oder den Einsatz erneuerbarer Energien. Auch rechtlich gewinnt das Thema an Bedeutung – Stichwort Lieferkettengesetz.</a:t>
            </a:r>
          </a:p>
          <a:p>
            <a:endParaRPr lang="de-AT" dirty="0"/>
          </a:p>
          <a:p>
            <a:r>
              <a:rPr lang="de-AT" dirty="0"/>
              <a:t>Ein Beispiel für eine nachhaltige Lieferkette ist das Unternehmen VAUDE, ein deutscher Outdoor-Ausrüster. VAUDE achtet auf faire Arbeitsbedingungen, umweltfreundliche Materialien und transparente Produktionsprozesse.</a:t>
            </a:r>
          </a:p>
          <a:p>
            <a:endParaRPr lang="de-AT" dirty="0"/>
          </a:p>
          <a:p>
            <a:r>
              <a:rPr lang="de-AT" dirty="0"/>
              <a:t>Quelle:</a:t>
            </a:r>
          </a:p>
          <a:p>
            <a:r>
              <a:rPr lang="de-AT" dirty="0"/>
              <a:t>Fraunhofer Gesellschaft (2025): https://www.fraunhofer.de/de/ueber-fraunhofer/nachhaltigkeit/verantwortungsvolle-unternehmensgestaltung/nachhaltige-lieferkette.html; Abruf 11.07.2025</a:t>
            </a:r>
          </a:p>
          <a:p>
            <a:r>
              <a:rPr lang="de-AT" dirty="0"/>
              <a:t>Vaude (2025): https://www.vaude.com/ch/de/blog/post/deutscher-nachhaltigkeitspreis-2024.html?srsltid=AfmBOopqfSPfonZkMPD_UrqkVO3ZtUWxnHodHQRce5o5zLLcuLWrSQp3; Abruf 11.07.2025</a:t>
            </a:r>
          </a:p>
        </p:txBody>
      </p:sp>
      <p:sp>
        <p:nvSpPr>
          <p:cNvPr id="4" name="Foliennummernplatzhalter 3"/>
          <p:cNvSpPr>
            <a:spLocks noGrp="1"/>
          </p:cNvSpPr>
          <p:nvPr>
            <p:ph type="sldNum" sz="quarter" idx="5"/>
          </p:nvPr>
        </p:nvSpPr>
        <p:spPr/>
        <p:txBody>
          <a:bodyPr/>
          <a:lstStyle/>
          <a:p>
            <a:fld id="{23212CE9-4559-481E-B405-0C43FBE97BC7}" type="slidenum">
              <a:rPr lang="de-AT" smtClean="0"/>
              <a:t>43</a:t>
            </a:fld>
            <a:endParaRPr lang="de-AT"/>
          </a:p>
        </p:txBody>
      </p:sp>
    </p:spTree>
    <p:extLst>
      <p:ext uri="{BB962C8B-B14F-4D97-AF65-F5344CB8AC3E}">
        <p14:creationId xmlns:p14="http://schemas.microsoft.com/office/powerpoint/2010/main" val="3500090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756A5-3148-3EDA-2FA6-851E7253C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6F13C-4258-E0ED-EC1A-43C7CA8E4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2ECAF-C73D-A4DE-6B21-A8A1B1EFD3F2}"/>
              </a:ext>
            </a:extLst>
          </p:cNvPr>
          <p:cNvSpPr>
            <a:spLocks noGrp="1"/>
          </p:cNvSpPr>
          <p:nvPr>
            <p:ph type="body" idx="1"/>
          </p:nvPr>
        </p:nvSpPr>
        <p:spPr/>
        <p:txBody>
          <a:bodyPr/>
          <a:lstStyle/>
          <a:p>
            <a:r>
              <a:rPr lang="de-AT" dirty="0"/>
              <a:t>Alternative Antriebe zielen ab auf die Dekarbonisierung des Verkehrs = Verringerung bzw. Vermeidung von CO2-Ausstoß bzw. anderen Treibhausgasen</a:t>
            </a:r>
          </a:p>
          <a:p>
            <a:r>
              <a:rPr lang="de-AT" dirty="0"/>
              <a:t>Detaillierte Informationen zu Elektromobilität und Wasserstoffantrieb finden Sie auf den folgenden beiden Folien.</a:t>
            </a:r>
          </a:p>
          <a:p>
            <a:pPr marL="171450" indent="-171450">
              <a:buFontTx/>
              <a:buChar char="-"/>
            </a:pPr>
            <a:r>
              <a:rPr lang="de-AT" dirty="0"/>
              <a:t>Hybridsysteme: Kombination aus Verbrennungsmotor und Elektromotor, kann kurze Strecken rein elektrisch fahren (besonders Plug-in-Modelle), Übergangstechnologie: weiterhin fossile Abhängigkeit</a:t>
            </a:r>
          </a:p>
          <a:p>
            <a:pPr marL="171450" indent="-171450">
              <a:buFontTx/>
              <a:buChar char="-"/>
            </a:pPr>
            <a:r>
              <a:rPr lang="de-AT" dirty="0"/>
              <a:t>Biokraftstoffe: Aus Pflanzen, organischen Abfällen oder Gülle hergestellt, Nachhaltigkeit hängt stark von der Herkunft der Rohstoffe ab,  Biokraftstoffe wie HVO (</a:t>
            </a:r>
            <a:r>
              <a:rPr lang="de-AT" dirty="0" err="1"/>
              <a:t>Hydrotreated</a:t>
            </a:r>
            <a:r>
              <a:rPr lang="de-AT" dirty="0"/>
              <a:t> </a:t>
            </a:r>
            <a:r>
              <a:rPr lang="de-AT" dirty="0" err="1"/>
              <a:t>Vegetable</a:t>
            </a:r>
            <a:r>
              <a:rPr lang="de-AT" dirty="0"/>
              <a:t> Oil) und LBM (Liquid Bio </a:t>
            </a:r>
            <a:r>
              <a:rPr lang="de-AT" dirty="0" err="1"/>
              <a:t>Methane</a:t>
            </a:r>
            <a:r>
              <a:rPr lang="de-AT" dirty="0"/>
              <a:t>) gelten als kurzfristig realistische Lösung, da die Nutzung in bestehenden Motoren möglich ist; großer Nachteil: soziale Konflikte und Nahrungsmittelknappheit durch Nutzung von Nahrungsmitteln als Kraftstoff</a:t>
            </a:r>
          </a:p>
          <a:p>
            <a:pPr marL="171450" indent="-171450">
              <a:buFontTx/>
              <a:buChar char="-"/>
            </a:pPr>
            <a:r>
              <a:rPr lang="de-AT" dirty="0"/>
              <a:t>E-Fuels (synthetische Kraftstoffe): Künstlich hergestellte Kraftstoffe aus Wasserstoff und CO₂, Können in heutigen Verbrennungsmotoren genutzt werden, Potenziell klimaneutral – aber: sehr energieaufwendig in der Herstellung, noch nicht marktreif und teuer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dirty="0"/>
              <a:t>Methanol und Ammoniak: insbesondere als Antriebsstoffe in der Schifffahrt, </a:t>
            </a:r>
            <a:r>
              <a:rPr lang="de-DE" dirty="0">
                <a:latin typeface="Arial" panose="020B0604020202020204" pitchFamily="34" charset="0"/>
              </a:rPr>
              <a:t>beide können</a:t>
            </a:r>
            <a:r>
              <a:rPr lang="de-DE" altLang="de-DE" dirty="0">
                <a:latin typeface="Arial" panose="020B0604020202020204" pitchFamily="34" charset="0"/>
              </a:rPr>
              <a:t> </a:t>
            </a:r>
            <a:r>
              <a:rPr lang="de-AT" altLang="de-DE" dirty="0">
                <a:latin typeface="Arial" panose="020B0604020202020204" pitchFamily="34" charset="0"/>
              </a:rPr>
              <a:t>in modifizierten Verbrennungsmotoren oder Brennstoffzellen genutzt werden, Umgang mit giftigen (Methanol) und explosiven (Ammoniak) Stoffen herausfordernd, Energiedichte gering – daher große Tanks notwendig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AT" altLang="de-DE" dirty="0">
                <a:latin typeface="Arial" panose="020B0604020202020204" pitchFamily="34" charset="0"/>
              </a:rPr>
              <a:t>Multimodale Transportlösungen: großes Potential zur Minimierung der Emissionen im Verkehr durch Verkehrsverlagerung von Straßen-/Luftverkehr auf nachhaltigere Verkehrsträger wie Bahn und Binnenschiff</a:t>
            </a:r>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a:latin typeface="Arial" panose="020B0604020202020204" pitchFamily="34" charset="0"/>
              </a:rPr>
              <a:t>Hinweis: Gasantriebe wie Autogas (LPG – </a:t>
            </a:r>
            <a:r>
              <a:rPr lang="de-AT" altLang="de-DE" dirty="0" err="1">
                <a:latin typeface="Arial" panose="020B0604020202020204" pitchFamily="34" charset="0"/>
              </a:rPr>
              <a:t>Liquefied</a:t>
            </a:r>
            <a:r>
              <a:rPr lang="de-AT" altLang="de-DE" dirty="0">
                <a:latin typeface="Arial" panose="020B0604020202020204" pitchFamily="34" charset="0"/>
              </a:rPr>
              <a:t> Petroleum Gas) oder CNG (Compressed Natural Gas) werden in unserer Liste nicht angeführt, da sie nicht klimaneutral sind, solange sie aus fossilen Quellen stammen. Ihr langfristiger Beitrag zur Dekarbonisierung ist daher begrenzt.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dirty="0">
              <a:latin typeface="Arial" panose="020B0604020202020204" pitchFamily="34" charset="0"/>
            </a:endParaRPr>
          </a:p>
          <a:p>
            <a:endParaRPr lang="de-AT" dirty="0"/>
          </a:p>
          <a:p>
            <a:r>
              <a:rPr lang="de-AT" dirty="0"/>
              <a:t>Quellen:</a:t>
            </a:r>
          </a:p>
          <a:p>
            <a:r>
              <a:rPr lang="de-AT" dirty="0"/>
              <a:t>Auto Motor Sport (2025): https://www.auto-motor-und-sport.de/news/alternative-antriebe-konzept-ueberblick/; Abruf 07.07.2025</a:t>
            </a:r>
          </a:p>
          <a:p>
            <a:r>
              <a:rPr lang="de-AT" dirty="0"/>
              <a:t>Klimaschutz Kommune (2025): https://www.klimaschutz-kommune.de/buergerinfo/alternative-antriebsarten/;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r>
              <a:rPr lang="de-AT" dirty="0"/>
              <a:t>TU Graz (2025): https://www.tugraz.at/news/artikel/mit-neuen-kraftstoffen-zu-klimaneutraler-schifffahrt; Abruf 07.07.2025</a:t>
            </a:r>
          </a:p>
        </p:txBody>
      </p:sp>
      <p:sp>
        <p:nvSpPr>
          <p:cNvPr id="4" name="Slide Number Placeholder 3">
            <a:extLst>
              <a:ext uri="{FF2B5EF4-FFF2-40B4-BE49-F238E27FC236}">
                <a16:creationId xmlns:a16="http://schemas.microsoft.com/office/drawing/2014/main" id="{27DA92D3-33D8-87B7-C565-601C926DF264}"/>
              </a:ext>
            </a:extLst>
          </p:cNvPr>
          <p:cNvSpPr>
            <a:spLocks noGrp="1"/>
          </p:cNvSpPr>
          <p:nvPr>
            <p:ph type="sldNum" sz="quarter" idx="5"/>
          </p:nvPr>
        </p:nvSpPr>
        <p:spPr/>
        <p:txBody>
          <a:bodyPr/>
          <a:lstStyle/>
          <a:p>
            <a:fld id="{DBFE874C-8D49-984A-A665-1F64AC7A6923}" type="slidenum">
              <a:rPr lang="en-AT" smtClean="0"/>
              <a:pPr/>
              <a:t>44</a:t>
            </a:fld>
            <a:endParaRPr lang="en-AT"/>
          </a:p>
        </p:txBody>
      </p:sp>
    </p:spTree>
    <p:extLst>
      <p:ext uri="{BB962C8B-B14F-4D97-AF65-F5344CB8AC3E}">
        <p14:creationId xmlns:p14="http://schemas.microsoft.com/office/powerpoint/2010/main" val="3849175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Als alternative Antriebsart gewinnt die Elektromobilität auch in der Logistikbranche an Bedeutung. Sie ermöglicht eine Reduktion von Emissionen und Lärmbelastung. Insbesondere in der urbanen Logistik eignet sich der Einsatz von E-Fahrzeugen, da die Fahrtlängen kürzer und die Lade- und Abladestellen gut planbar sind. Begrenzte Reichweiten, Ladezeiten und die Ladeinfrastruktur stellen insbesondere im außerstädtischen Bereich aktuell noch eine Herausforderung dar, ebenfalls die höheren Anschaffungskosten eines E-Fahrzeuges im Vergleich zu einem Fahrzeug mit Verbrennungsmotor. Durch Digitalisierung, autonomes Fahren und alternative Energiequellen ergibt dich für die Zukunft aber weiteres Potential.</a:t>
            </a:r>
          </a:p>
          <a:p>
            <a:endParaRPr lang="de-AT" dirty="0"/>
          </a:p>
          <a:p>
            <a:r>
              <a:rPr lang="de-AT" dirty="0"/>
              <a:t>Quelle:</a:t>
            </a:r>
          </a:p>
          <a:p>
            <a:r>
              <a:rPr lang="de-AT" dirty="0"/>
              <a:t>Fraunhofer IML (2025): https://www.iml.fraunhofer.de/de/abteilungen/b3/verkehrslogistik/alternative_antriebe.html; Abruf 06.05.2025</a:t>
            </a:r>
          </a:p>
          <a:p>
            <a:endParaRPr lang="de-AT" dirty="0"/>
          </a:p>
          <a:p>
            <a:r>
              <a:rPr lang="de-AT" dirty="0"/>
              <a:t>Bildquelle:</a:t>
            </a:r>
          </a:p>
          <a:p>
            <a:r>
              <a:rPr lang="de-AT" dirty="0" err="1"/>
              <a:t>Flaticon</a:t>
            </a:r>
            <a:r>
              <a:rPr lang="de-AT" dirty="0"/>
              <a:t> (2024): </a:t>
            </a:r>
            <a:r>
              <a:rPr lang="en-US" dirty="0"/>
              <a:t>https://www.flaticon.com/free-icons/ecology-and-environment; Ecology and environment icons created by </a:t>
            </a:r>
            <a:r>
              <a:rPr lang="en-US" dirty="0" err="1"/>
              <a:t>Freepik</a:t>
            </a:r>
            <a:r>
              <a:rPr lang="en-US" dirty="0"/>
              <a:t> – </a:t>
            </a:r>
            <a:r>
              <a:rPr lang="en-US" dirty="0" err="1"/>
              <a:t>Flaticon</a:t>
            </a:r>
            <a:r>
              <a:rPr lang="en-US" dirty="0"/>
              <a:t>;</a:t>
            </a:r>
            <a:r>
              <a:rPr lang="de-AT" dirty="0"/>
              <a:t> Abruf 13.06.2024</a:t>
            </a:r>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45</a:t>
            </a:fld>
            <a:endParaRPr lang="en-AT"/>
          </a:p>
        </p:txBody>
      </p:sp>
    </p:spTree>
    <p:extLst>
      <p:ext uri="{BB962C8B-B14F-4D97-AF65-F5344CB8AC3E}">
        <p14:creationId xmlns:p14="http://schemas.microsoft.com/office/powerpoint/2010/main" val="353462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a:t>Brainstorming im Klassenverband als interaktiver Einstieg ins Thema. Konkrete Trends und Innovationen im Logistiksektor werden auf den folgenden Folien vorgestellt.</a:t>
            </a:r>
          </a:p>
          <a:p>
            <a:pPr algn="l" rtl="0" fontAlgn="base"/>
            <a:endParaRPr lang="de-AT" b="0" i="0" dirty="0">
              <a:solidFill>
                <a:srgbClr val="444444"/>
              </a:solidFill>
              <a:effectLst/>
              <a:latin typeface="Calibri" panose="020F0502020204030204" pitchFamily="34" charset="0"/>
            </a:endParaRPr>
          </a:p>
          <a:p>
            <a:pPr algn="l" rtl="0" fontAlgn="base"/>
            <a:endParaRPr lang="de-AT" b="0" i="0" dirty="0">
              <a:solidFill>
                <a:srgbClr val="444444"/>
              </a:solidFill>
              <a:effectLst/>
              <a:latin typeface="Calibri" panose="020F0502020204030204" pitchFamily="34" charset="0"/>
            </a:endParaRPr>
          </a:p>
          <a:p>
            <a:pPr algn="l" rtl="0" fontAlgn="base"/>
            <a:r>
              <a:rPr lang="de-AT" b="0" i="0" u="none" strike="noStrike" dirty="0">
                <a:solidFill>
                  <a:srgbClr val="000000"/>
                </a:solidFill>
                <a:effectLst/>
                <a:latin typeface="Calibri" panose="020F0502020204030204" pitchFamily="34" charset="0"/>
              </a:rPr>
              <a:t>Bildquelle: </a:t>
            </a:r>
            <a:r>
              <a:rPr lang="en-US" b="0" i="0" dirty="0">
                <a:solidFill>
                  <a:srgbClr val="444444"/>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a:p>
            <a:endParaRPr lang="de-AT" dirty="0"/>
          </a:p>
        </p:txBody>
      </p:sp>
      <p:sp>
        <p:nvSpPr>
          <p:cNvPr id="4" name="Foliennummernplatzhalter 3"/>
          <p:cNvSpPr>
            <a:spLocks noGrp="1"/>
          </p:cNvSpPr>
          <p:nvPr>
            <p:ph type="sldNum" sz="quarter" idx="5"/>
          </p:nvPr>
        </p:nvSpPr>
        <p:spPr/>
        <p:txBody>
          <a:bodyPr/>
          <a:lstStyle/>
          <a:p>
            <a:fld id="{DBFE874C-8D49-984A-A665-1F64AC7A6923}" type="slidenum">
              <a:rPr lang="en-AT" smtClean="0"/>
              <a:pPr/>
              <a:t>7</a:t>
            </a:fld>
            <a:endParaRPr lang="en-AT"/>
          </a:p>
        </p:txBody>
      </p:sp>
    </p:spTree>
    <p:extLst>
      <p:ext uri="{BB962C8B-B14F-4D97-AF65-F5344CB8AC3E}">
        <p14:creationId xmlns:p14="http://schemas.microsoft.com/office/powerpoint/2010/main" val="4074599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hlinkClick r:id="rId3"/>
              </a:rPr>
              <a:t>https://www.youtube.com/watch?v=FSwgIewm3ns</a:t>
            </a:r>
            <a:endParaRPr lang="de-AT" dirty="0"/>
          </a:p>
          <a:p>
            <a:endParaRPr lang="de-AT" dirty="0"/>
          </a:p>
          <a:p>
            <a:endParaRPr lang="de-AT" dirty="0"/>
          </a:p>
          <a:p>
            <a:r>
              <a:rPr lang="de-AT" dirty="0"/>
              <a:t>Welche Maßnahmen setzte die </a:t>
            </a:r>
            <a:r>
              <a:rPr lang="de-AT" dirty="0" err="1"/>
              <a:t>Östereichische</a:t>
            </a:r>
            <a:r>
              <a:rPr lang="de-AT" dirty="0"/>
              <a:t> Post um die höhere Anzahl an Paketen abwickeln zu können?</a:t>
            </a:r>
          </a:p>
          <a:p>
            <a:r>
              <a:rPr lang="de-AT" dirty="0"/>
              <a:t>Investitionen in Digitalisierung und Automatisierung, neue Logistikzentren</a:t>
            </a:r>
          </a:p>
          <a:p>
            <a:endParaRPr lang="de-AT" dirty="0"/>
          </a:p>
          <a:p>
            <a:r>
              <a:rPr lang="de-AT" dirty="0"/>
              <a:t>Was ist ein Auto-</a:t>
            </a:r>
            <a:r>
              <a:rPr lang="de-AT" dirty="0" err="1"/>
              <a:t>Unloader</a:t>
            </a:r>
            <a:r>
              <a:rPr lang="de-AT" dirty="0"/>
              <a:t>?</a:t>
            </a:r>
            <a:br>
              <a:rPr lang="de-AT" dirty="0"/>
            </a:br>
            <a:r>
              <a:rPr lang="de-AT" dirty="0"/>
              <a:t>Ermöglicht die automatisierte Entladung von LKW</a:t>
            </a:r>
          </a:p>
          <a:p>
            <a:endParaRPr lang="de-AT" dirty="0"/>
          </a:p>
          <a:p>
            <a:r>
              <a:rPr lang="de-AT" dirty="0"/>
              <a:t>Wie wird eine nachhaltige Zustellung auf der letzten Meile (last </a:t>
            </a:r>
            <a:r>
              <a:rPr lang="de-AT" dirty="0" err="1"/>
              <a:t>mile</a:t>
            </a:r>
            <a:r>
              <a:rPr lang="de-AT" dirty="0"/>
              <a:t>) ermöglicht?</a:t>
            </a:r>
          </a:p>
          <a:p>
            <a:r>
              <a:rPr lang="de-AT" dirty="0"/>
              <a:t>Elektrofahrzeuge, LKW-Flotte fährt mit HVO-Kraftstoff, hohe Erstzustellquote</a:t>
            </a:r>
          </a:p>
        </p:txBody>
      </p:sp>
      <p:sp>
        <p:nvSpPr>
          <p:cNvPr id="4" name="Foliennummernplatzhalter 3"/>
          <p:cNvSpPr>
            <a:spLocks noGrp="1"/>
          </p:cNvSpPr>
          <p:nvPr>
            <p:ph type="sldNum" sz="quarter" idx="5"/>
          </p:nvPr>
        </p:nvSpPr>
        <p:spPr/>
        <p:txBody>
          <a:bodyPr/>
          <a:lstStyle/>
          <a:p>
            <a:fld id="{23212CE9-4559-481E-B405-0C43FBE97BC7}" type="slidenum">
              <a:rPr lang="de-AT" smtClean="0"/>
              <a:t>46</a:t>
            </a:fld>
            <a:endParaRPr lang="de-AT"/>
          </a:p>
        </p:txBody>
      </p:sp>
    </p:spTree>
    <p:extLst>
      <p:ext uri="{BB962C8B-B14F-4D97-AF65-F5344CB8AC3E}">
        <p14:creationId xmlns:p14="http://schemas.microsoft.com/office/powerpoint/2010/main" val="2274302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Der Wasserstoffantrieb gilt als klimafreundliche Alternative zu Diesel und Benzin – vor allem im Schwerverkehr, bei Bussen oder Schiffen (also dort, wo Batterieantriebe an ihre Grenzen stoßen).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Sein großer Vorteil: Beim Fahren entstehen keine CO₂- oder Stickoxid-Emissionen und kein Feinstaub. Wird Wasserstoff mit Strom aus erneuerbaren Energien produziert – also als sogenannter grüner Wasserstoff –, ist der gesamte Antrieb nahezu emissionsfrei.</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Die Herausforderungen: Die Speicherung von Wasserstoff erfordert große Tanks oder hohen Druck, was die Technik aufwendig und teuer macht. Auch der Wirkungsgrad bei der Herstellung ist begrenzt – bei der Elektrolyse geht ein erheblicher Teil der eingesetzten Energie verloren.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Hinzu kommen Sicherheitsaspekte: Wasserstoff ist extrem leicht entzündlich, was besondere Maßnahmen im Umgang und bei der Lagerung erfordert. Außerdem fehlt es noch an Infrastruktur wie Tankstellen, was Investitionen erfordert. Brennstoffzellen sind in vielen Bereichen noch nicht serienreif – hier ist weitere Forschung und Entwicklung notwendig.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Quellen: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Fraunhofer-Gesellschaft zur Förderung der angewandten Forschung (2025): https://www.fraunhofer.de/de/forschung/aktuelles-aus-der-forschung/wasserstoff-so-bleiben-wir-mobil.html; Abruf 07.07.2025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Van der Linden, Erwin (2024): </a:t>
            </a:r>
            <a:r>
              <a:rPr lang="en-US" dirty="0"/>
              <a:t>Study on alternative propulsion on the Danube. In: </a:t>
            </a:r>
            <a:r>
              <a:rPr lang="de-AT" dirty="0"/>
              <a:t>https://www.viadonau.org/fileadmin/content/20241128_Aristoi_Study_Viadonau_final.pdf; Abruf 07.07.2025; S. 17 ff</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47</a:t>
            </a:fld>
            <a:endParaRPr lang="de-AT"/>
          </a:p>
        </p:txBody>
      </p:sp>
    </p:spTree>
    <p:extLst>
      <p:ext uri="{BB962C8B-B14F-4D97-AF65-F5344CB8AC3E}">
        <p14:creationId xmlns:p14="http://schemas.microsoft.com/office/powerpoint/2010/main" val="183017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Europäische Union hat sich zum Ziel gesetzt, bis 2050 als erster Kontinent klimaneutral zu werden und die Treibhausgasemissionen des Verkehrssektor um 90% zu senken.</a:t>
            </a:r>
          </a:p>
          <a:p>
            <a:r>
              <a:rPr lang="de-AT" dirty="0"/>
              <a:t>Die Strategie für nachhaltige und intelligente Mobilität der Europäischen Kommission benennt zur Zielerreichung u.a. eine Verkehrsverlagerung hin zu nachhaltigen Verkehrsträgern. Die Zielvorgabe für die Schifffahrt sieht eine Zunahme der Binnenschifffahrt und des Kurzstreckenseeverkehrs bis 2030 um 25% und bis 2050 um 50% vor. Steigerung des Schienengüterverkehrs um 50 % bis 2030 und eine Verdopplung bis 2050.</a:t>
            </a:r>
          </a:p>
          <a:p>
            <a:endParaRPr lang="de-AT" dirty="0"/>
          </a:p>
          <a:p>
            <a:r>
              <a:rPr lang="de-AT" dirty="0"/>
              <a:t>Ein ungebrochener oder eingliedriger Verkehr meint den Direktverkehr vom Absender zum Empfänger.</a:t>
            </a:r>
          </a:p>
          <a:p>
            <a:r>
              <a:rPr lang="de-AT" dirty="0"/>
              <a:t>Unter dem Begriff „Transportkette“ oder „mehrgliedrigem Transport“ versteht man den Transport vom Absender zum Empfänger mit verschiedenen Transportmitteln.</a:t>
            </a:r>
          </a:p>
          <a:p>
            <a:r>
              <a:rPr lang="de-AT" dirty="0"/>
              <a:t>Beim unimodalen Transport ändert sich der Verkehrsträger nicht. Beispiele: LKW-Transporte auf der Straße oder Eisenbahntransporte zwischen zwei Standorten mit direkter Gleisanbindung. Die Waren werden zwar umgeladen, aber es kommt nur ein Verkehrsträger zum Einsatz.</a:t>
            </a:r>
          </a:p>
          <a:p>
            <a:r>
              <a:rPr lang="de-AT" dirty="0"/>
              <a:t>Bei multimodalen Transporten wird der Transport auf mehr als einem Verkehrsträger abgewickelt.</a:t>
            </a:r>
          </a:p>
          <a:p>
            <a:r>
              <a:rPr lang="de-AT" dirty="0"/>
              <a:t>Diese Transportketten sind nicht auf für den Gütertransport anwendbar sondern auch im Personenverkehr: z.B. individuelle Anreise mit PKW/Fahrrad zum Bahnhof und dann Umstieg auf öffentliche Verkehrsmittel</a:t>
            </a:r>
          </a:p>
          <a:p>
            <a:endParaRPr lang="de-AT" dirty="0"/>
          </a:p>
          <a:p>
            <a:r>
              <a:rPr lang="de-AT" dirty="0"/>
              <a:t>Quelle: </a:t>
            </a:r>
          </a:p>
          <a:p>
            <a:r>
              <a:rPr lang="de-AT" dirty="0"/>
              <a:t>Europäische </a:t>
            </a:r>
            <a:r>
              <a:rPr lang="de-AT" dirty="0" err="1"/>
              <a:t>Kommissione</a:t>
            </a:r>
            <a:r>
              <a:rPr lang="de-AT" dirty="0"/>
              <a:t> (2025): https://commission.europa.eu/strategy-and-policy/priorities-2019-2024/european-green-deal_de; Abruf 05.02.2025</a:t>
            </a:r>
          </a:p>
          <a:p>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 S.10</a:t>
            </a:r>
          </a:p>
          <a:p>
            <a:r>
              <a:rPr lang="de-AT" dirty="0" err="1"/>
              <a:t>Muchna</a:t>
            </a:r>
            <a:r>
              <a:rPr lang="de-AT" dirty="0"/>
              <a:t>, Claus / Brandenburg, Hans/ Fottner, Johannes/ Gutermuth, Jens (2. Auflage 2021): Grundlagen der Logistik. Begriffe, Strukturen und Prozesse; S. 152 – 161</a:t>
            </a:r>
          </a:p>
          <a:p>
            <a:endParaRPr lang="de-AT" dirty="0"/>
          </a:p>
          <a:p>
            <a:r>
              <a:rPr lang="de-AT" dirty="0"/>
              <a:t>Bildquellen: </a:t>
            </a:r>
          </a:p>
          <a:p>
            <a:r>
              <a:rPr lang="de-AT" dirty="0" err="1"/>
              <a:t>Flaticon</a:t>
            </a:r>
            <a:r>
              <a:rPr lang="de-AT" dirty="0"/>
              <a:t> (2024):  https://www.flaticon.com/de/kostenlose-icons/lkw; Lkw Icons erstellt von </a:t>
            </a:r>
            <a:r>
              <a:rPr lang="de-AT" dirty="0" err="1"/>
              <a:t>Freepik</a:t>
            </a:r>
            <a:r>
              <a:rPr lang="de-AT" dirty="0"/>
              <a:t> – </a:t>
            </a:r>
            <a:r>
              <a:rPr lang="de-AT" dirty="0" err="1"/>
              <a:t>Flaticon</a:t>
            </a:r>
            <a:r>
              <a:rPr lang="de-AT" dirty="0"/>
              <a:t>, Abruf 20.05.2024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https://www.flaticon.com/de/kostenlose-icons/fabrik; Fabrik Icons erstellt von </a:t>
            </a:r>
            <a:r>
              <a:rPr lang="de-AT" dirty="0" err="1"/>
              <a:t>Freepik</a:t>
            </a:r>
            <a:r>
              <a:rPr lang="de-AT" dirty="0"/>
              <a:t> – </a:t>
            </a:r>
            <a:r>
              <a:rPr lang="de-AT" dirty="0" err="1"/>
              <a:t>Flaticon</a:t>
            </a:r>
            <a:r>
              <a:rPr lang="de-AT" dirty="0"/>
              <a:t>, Abruf 03.05.2024</a:t>
            </a:r>
          </a:p>
          <a:p>
            <a:r>
              <a:rPr lang="de-AT" dirty="0" err="1"/>
              <a:t>Flaticon</a:t>
            </a:r>
            <a:r>
              <a:rPr lang="de-AT" dirty="0"/>
              <a:t> (2024): https://www.flaticon.com/de/kostenlose-icons/boxen; Boxen Icons erstellt von </a:t>
            </a:r>
            <a:r>
              <a:rPr lang="de-AT" dirty="0" err="1"/>
              <a:t>monkik</a:t>
            </a:r>
            <a:r>
              <a:rPr lang="de-AT" dirty="0"/>
              <a:t> – </a:t>
            </a:r>
            <a:r>
              <a:rPr lang="de-AT" dirty="0" err="1"/>
              <a:t>Flaticon</a:t>
            </a:r>
            <a:r>
              <a:rPr lang="de-AT" dirty="0"/>
              <a:t>, 20.05.2024</a:t>
            </a:r>
          </a:p>
          <a:p>
            <a:r>
              <a:rPr lang="de-AT" dirty="0" err="1"/>
              <a:t>Flaticon</a:t>
            </a:r>
            <a:r>
              <a:rPr lang="de-AT" dirty="0"/>
              <a:t> (2024): https://www.flaticon.com/de/kostenlose-icons/guterzug; Güterzug Icons erstellt von </a:t>
            </a:r>
            <a:r>
              <a:rPr lang="de-AT" dirty="0" err="1"/>
              <a:t>Freepik</a:t>
            </a:r>
            <a:r>
              <a:rPr lang="de-AT" dirty="0"/>
              <a:t> – </a:t>
            </a:r>
            <a:r>
              <a:rPr lang="de-AT" dirty="0" err="1"/>
              <a:t>Flaticon</a:t>
            </a:r>
            <a:r>
              <a:rPr lang="de-AT" dirty="0"/>
              <a:t>, 20.05.2024</a:t>
            </a:r>
          </a:p>
          <a:p>
            <a:r>
              <a:rPr lang="de-AT" dirty="0" err="1"/>
              <a:t>Flaticon</a:t>
            </a:r>
            <a:r>
              <a:rPr lang="de-AT" dirty="0"/>
              <a:t> (2024): https://www.flaticon.com/de/kostenlose-icons/schiff; Schiff Icons erstellt von </a:t>
            </a:r>
            <a:r>
              <a:rPr lang="de-AT" dirty="0" err="1"/>
              <a:t>Freepik</a:t>
            </a:r>
            <a:r>
              <a:rPr lang="de-AT" dirty="0"/>
              <a:t> – </a:t>
            </a:r>
            <a:r>
              <a:rPr lang="de-AT" dirty="0" err="1"/>
              <a:t>Flaticon</a:t>
            </a:r>
            <a:r>
              <a:rPr lang="de-AT" dirty="0"/>
              <a:t>, Abruf 29.04.2024</a:t>
            </a:r>
          </a:p>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48</a:t>
            </a:fld>
            <a:endParaRPr lang="de-AT"/>
          </a:p>
        </p:txBody>
      </p:sp>
    </p:spTree>
    <p:extLst>
      <p:ext uri="{BB962C8B-B14F-4D97-AF65-F5344CB8AC3E}">
        <p14:creationId xmlns:p14="http://schemas.microsoft.com/office/powerpoint/2010/main" val="40675084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Die Dekarbonisierung (also weniger CO₂) des Verkehrssektors ist eine zentrale Herausforderung im Kampf gegen den Klimawandel. Dabei reicht es nicht aus, lediglich auf alternative Antriebstechnologien wie Elektrofahrzeuge zu setzen.</a:t>
            </a:r>
          </a:p>
          <a:p>
            <a:r>
              <a:rPr lang="de-AT" dirty="0"/>
              <a:t>Ein tiefgreifender Wandel im Konsumverhalten der Gesellschaft ist ebenso entscheidend:</a:t>
            </a:r>
          </a:p>
          <a:p>
            <a:r>
              <a:rPr lang="de-AT" dirty="0"/>
              <a:t>Jede Online-Bestellung erzeugt Verkehr: Pakete legen oft weite Strecken zurück, bevor sie bei dir ankommen – per Lkw, Flugzeug oder Lieferwagen.</a:t>
            </a:r>
          </a:p>
          <a:p>
            <a:r>
              <a:rPr lang="de-AT" dirty="0"/>
              <a:t>Schnelle Lieferung = mehr Emissionen: Expressversand bedeutet oft weniger effiziente Transporte mit mehr Leerfahrten und höherem Energieverbrauch.</a:t>
            </a:r>
          </a:p>
          <a:p>
            <a:r>
              <a:rPr lang="de-AT" dirty="0"/>
              <a:t>Produkte aus Übersee = lange Transportwege: Kleidung, Technik oder Lebensmittel aus Asien oder Südamerika verursachen hohe CO₂-Emissionen durch Schiffs- und Flugverkehr.</a:t>
            </a:r>
          </a:p>
          <a:p>
            <a:r>
              <a:rPr lang="de-AT" dirty="0"/>
              <a:t>Rücksendungen belasten die Umwelt: Jede Retoure verdoppelt den Transportaufwand – und viele zurückgeschickte Produkte werden nicht wieder verkauft.</a:t>
            </a:r>
          </a:p>
          <a:p>
            <a:r>
              <a:rPr lang="de-AT" dirty="0"/>
              <a:t>Regionale Produkte = kürzere Wege: Wer lokal einkauft, reduziert den Güterverkehr und stärkt gleichzeitig die regionale Wirtschaft.</a:t>
            </a:r>
          </a:p>
          <a:p>
            <a:r>
              <a:rPr lang="de-AT" dirty="0"/>
              <a:t>Weniger, bewusster konsumieren: Nachhaltiger Konsum bedeutet auch: weniger Transporte, weniger Verpackung, weniger Emissionen.</a:t>
            </a:r>
          </a:p>
          <a:p>
            <a:endParaRPr lang="de-AT" dirty="0"/>
          </a:p>
          <a:p>
            <a:r>
              <a:rPr lang="de-AT" dirty="0"/>
              <a:t>Natürlich spielt auch unser Verkehrsverhalten eine wichtige Rolle:</a:t>
            </a:r>
          </a:p>
          <a:p>
            <a:r>
              <a:rPr lang="de-AT" dirty="0"/>
              <a:t>- Mehr Wege mit dem Fahrrad oder zu Fuß zurücklegen – insbesondere im Nahbereich können viele Alltagswege emissionsfrei bewältigt werden.</a:t>
            </a:r>
          </a:p>
          <a:p>
            <a:r>
              <a:rPr lang="de-AT" dirty="0"/>
              <a:t>- Stärkere Nutzung öffentlicher Verkehrsmittel – Busse, Bahnen und Straßenbahnen verursachen im Vergleich zum motorisierten Individualverkehr deutlich geringere Emissionen pro Personenkilometer.</a:t>
            </a:r>
          </a:p>
          <a:p>
            <a:r>
              <a:rPr lang="de-AT" dirty="0"/>
              <a:t>- Fahrgemeinschaften bilden – durch das Teilen von Fahrten wird die Auslastung von Fahrzeugen erhöht und der CO₂-Ausstoß pro Person reduziert.</a:t>
            </a:r>
          </a:p>
          <a:p>
            <a:r>
              <a:rPr lang="de-AT" dirty="0"/>
              <a:t>- Verkehr vermeiden – nicht jeder Weg ist notwendig. Digitale Alternativen wie Homeoffice oder Videokonferenzen können helfen, Mobilität zu reduzieren.</a:t>
            </a:r>
          </a:p>
          <a:p>
            <a:pPr marL="171450" indent="-171450">
              <a:buFontTx/>
              <a:buChar char="-"/>
            </a:pPr>
            <a:r>
              <a:rPr lang="de-AT" dirty="0"/>
              <a:t>Reisegewohnheiten überdenken – insbesondere im Freizeit- und Urlaubsverkehr können bewusste Entscheidungen, etwa zugunsten der Bahn, einen großen Unterschied machen.</a:t>
            </a:r>
          </a:p>
          <a:p>
            <a:pPr marL="171450" indent="-171450">
              <a:buFontTx/>
              <a:buChar char="-"/>
            </a:pPr>
            <a:endParaRPr lang="de-AT" dirty="0"/>
          </a:p>
          <a:p>
            <a:pPr marL="0" indent="0">
              <a:buFontTx/>
              <a:buNone/>
            </a:pP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49</a:t>
            </a:fld>
            <a:endParaRPr lang="de-AT"/>
          </a:p>
        </p:txBody>
      </p:sp>
    </p:spTree>
    <p:extLst>
      <p:ext uri="{BB962C8B-B14F-4D97-AF65-F5344CB8AC3E}">
        <p14:creationId xmlns:p14="http://schemas.microsoft.com/office/powerpoint/2010/main" val="38715408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Einleitende Diskussion zum Thema siehe vorige Folie.</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Gruppenarbeit (Kleingruppe) mit folgender Aufgabenstellung: Erstellt eine kurze Online-Umfrage (4–5 Fragen) zum Konsumverhalten. Als Tool eignet sich beispielsweise </a:t>
            </a:r>
            <a:r>
              <a:rPr lang="de-AT" dirty="0" err="1"/>
              <a:t>Mentimeter</a:t>
            </a:r>
            <a:r>
              <a:rPr lang="de-AT" dirty="0"/>
              <a:t>, Google </a:t>
            </a:r>
            <a:r>
              <a:rPr lang="de-AT" dirty="0" err="1"/>
              <a:t>forms</a:t>
            </a:r>
            <a:r>
              <a:rPr lang="de-AT" dirty="0"/>
              <a:t>, </a:t>
            </a:r>
            <a:r>
              <a:rPr lang="de-AT" dirty="0" err="1"/>
              <a:t>Kahoot</a:t>
            </a:r>
            <a:r>
              <a:rPr lang="de-AT" dirty="0"/>
              <a:t>. Erstellt 4-5 Fragen, die ihr eure </a:t>
            </a:r>
            <a:r>
              <a:rPr lang="de-AT" dirty="0" err="1"/>
              <a:t>Mitschüler:innen</a:t>
            </a:r>
            <a:r>
              <a:rPr lang="de-AT" dirty="0"/>
              <a:t> zum Thema Einkaufsverhalten stellen möchtet.</a:t>
            </a:r>
          </a:p>
          <a:p>
            <a:endParaRPr lang="de-AT" dirty="0"/>
          </a:p>
          <a:p>
            <a:r>
              <a:rPr lang="de-AT" dirty="0"/>
              <a:t>Welche Aspekte des Einkaufsverhaltens sind relevant? Überlegt welches Frageformat ihr verwenden möchtet (z.B. Multiple Choice, Ranking, Skala). Wie lässt sich durch eure Umfrage etwas über den Zusammenhang zwischen Konsum und Verkehr erfahren?</a:t>
            </a:r>
          </a:p>
          <a:p>
            <a:endParaRPr lang="de-AT" dirty="0"/>
          </a:p>
          <a:p>
            <a:r>
              <a:rPr lang="de-AT" dirty="0"/>
              <a:t>Beispiele für Frageformate:</a:t>
            </a:r>
          </a:p>
          <a:p>
            <a:r>
              <a:rPr lang="de-AT" dirty="0"/>
              <a:t>- Multiple Choice („Wo kaufst du am häufigsten Kleidung ein?“)</a:t>
            </a:r>
          </a:p>
          <a:p>
            <a:r>
              <a:rPr lang="de-AT" dirty="0"/>
              <a:t>- Ranking („Ordne die folgenden Konsumentscheidungen danach, wie stark sie deiner Meinung nach den Güterverkehr beeinflussen.“)</a:t>
            </a:r>
          </a:p>
          <a:p>
            <a:pPr marL="171450" indent="-171450">
              <a:buFontTx/>
              <a:buChar char="-"/>
            </a:pPr>
            <a:r>
              <a:rPr lang="de-AT" dirty="0"/>
              <a:t>Skala: trifft gar nicht zu bis trifft voll zu („Wie wahrscheinlich ist es, dass du eine Bestellung wieder zurück schickst?“)</a:t>
            </a:r>
          </a:p>
          <a:p>
            <a:pPr marL="171450" indent="-171450">
              <a:buFontTx/>
              <a:buChar char="-"/>
            </a:pPr>
            <a:r>
              <a:rPr lang="de-AT" dirty="0"/>
              <a:t>Offenes Fragenformat: Wortwolke, Abfrage eigener Meinung</a:t>
            </a:r>
          </a:p>
          <a:p>
            <a:pPr marL="171450" indent="-171450">
              <a:buFontTx/>
              <a:buChar char="-"/>
            </a:pPr>
            <a:endParaRPr lang="de-AT" dirty="0"/>
          </a:p>
          <a:p>
            <a:pPr marL="0" indent="0">
              <a:buFontTx/>
              <a:buNone/>
            </a:pPr>
            <a:r>
              <a:rPr lang="de-AT" dirty="0"/>
              <a:t>Hilfestellung bzw. mögliche Fragen:</a:t>
            </a:r>
          </a:p>
          <a:p>
            <a:pPr marL="0" indent="0">
              <a:buFontTx/>
              <a:buNone/>
            </a:pPr>
            <a:r>
              <a:rPr lang="de-AT" dirty="0"/>
              <a:t>Wie oft wird online eingekauft und welche Produkte werden bevorzugt online bestellt?</a:t>
            </a:r>
          </a:p>
          <a:p>
            <a:pPr marL="0" indent="0">
              <a:buFontTx/>
              <a:buNone/>
            </a:pPr>
            <a:r>
              <a:rPr lang="de-AT" dirty="0"/>
              <a:t>Wie wahrscheinlich ist es, dass du in Zukunft öfter regionale Produkte kaufst? Wie wichtig ist dir persönlich der Umweltschutz bei deinem Einkauf?</a:t>
            </a:r>
          </a:p>
          <a:p>
            <a:pPr marL="0" indent="0">
              <a:buFontTx/>
              <a:buNone/>
            </a:pPr>
            <a:r>
              <a:rPr lang="de-AT" dirty="0"/>
              <a:t>Wie bewusst achtest du beim Online-Shopping auf Herkunft oder Versandart der Produkte?</a:t>
            </a:r>
          </a:p>
          <a:p>
            <a:pPr marL="0" indent="0">
              <a:buFontTx/>
              <a:buNone/>
            </a:pPr>
            <a:r>
              <a:rPr lang="de-AT" dirty="0"/>
              <a:t>Kennst du nachhaltige Online-Shops oder Lieferdienste? Nutzt du sie?</a:t>
            </a:r>
          </a:p>
          <a:p>
            <a:pPr marL="0" indent="0">
              <a:buFontTx/>
              <a:buNone/>
            </a:pPr>
            <a:r>
              <a:rPr lang="de-AT" dirty="0"/>
              <a:t>Was müsste sich ändern, damit du häufiger regionale Produkte kaufst?</a:t>
            </a:r>
          </a:p>
          <a:p>
            <a:pPr marL="0" indent="0">
              <a:buFontTx/>
              <a:buNone/>
            </a:pPr>
            <a:r>
              <a:rPr lang="de-AT" dirty="0"/>
              <a:t>Wie könnte dein eigenes Konsumverhalten den Güterverkehr beeinflussen?</a:t>
            </a:r>
          </a:p>
          <a:p>
            <a:pPr marL="0" indent="0">
              <a:buFontTx/>
              <a:buNone/>
            </a:pPr>
            <a:r>
              <a:rPr lang="de-AT" dirty="0"/>
              <a:t>Was wäre für dich ein realistischer erster Schritt zu einem nachhaltigeren Einkaufsverhalten?</a:t>
            </a:r>
          </a:p>
          <a:p>
            <a:pPr marL="0" indent="0">
              <a:buFontTx/>
              <a:buNone/>
            </a:pPr>
            <a:endParaRPr lang="de-AT" dirty="0"/>
          </a:p>
          <a:p>
            <a:pPr marL="0" indent="0">
              <a:buFontTx/>
              <a:buNone/>
            </a:pPr>
            <a:r>
              <a:rPr lang="de-AT" dirty="0"/>
              <a:t>Anschließend: Gruppen tauschen Umfragen (Rotation oder QR-Codes)</a:t>
            </a:r>
          </a:p>
          <a:p>
            <a:pPr marL="0" indent="0">
              <a:buFontTx/>
              <a:buNone/>
            </a:pPr>
            <a:r>
              <a:rPr lang="de-AT" dirty="0"/>
              <a:t>- Jede Gruppe scannt den QR-Code oder öffnet den Link zur Umfrage einer anderen Gruppe</a:t>
            </a:r>
          </a:p>
          <a:p>
            <a:pPr marL="0" indent="0">
              <a:buFontTx/>
              <a:buNone/>
            </a:pPr>
            <a:r>
              <a:rPr lang="de-AT" dirty="0"/>
              <a:t>- Sie beantworten die Fragen und sehen die Ergebnisse live (z. B. als Wortwolke, Diagramm etc.)</a:t>
            </a:r>
          </a:p>
          <a:p>
            <a:pPr marL="0" indent="0">
              <a:buFontTx/>
              <a:buNone/>
            </a:pPr>
            <a:endParaRPr lang="de-AT" dirty="0"/>
          </a:p>
          <a:p>
            <a:pPr marL="0" indent="0">
              <a:buFontTx/>
              <a:buNone/>
            </a:pPr>
            <a:r>
              <a:rPr lang="de-AT" dirty="0"/>
              <a:t>Abschließend kurze Diskussion im Klassenverband: Was fällt auf? Was überrascht?</a:t>
            </a:r>
          </a:p>
          <a:p>
            <a:pPr marL="0" indent="0">
              <a:buFontTx/>
              <a:buNone/>
            </a:pPr>
            <a:endParaRPr lang="de-AT" dirty="0"/>
          </a:p>
          <a:p>
            <a:pPr marL="0" indent="0">
              <a:buFontTx/>
              <a:buNone/>
            </a:pPr>
            <a:r>
              <a:rPr lang="de-AT" dirty="0"/>
              <a:t>Dauer: 1 EH</a:t>
            </a:r>
          </a:p>
          <a:p>
            <a:pPr marL="0" indent="0">
              <a:buFontTx/>
              <a:buNone/>
            </a:pPr>
            <a:endParaRPr lang="de-AT" dirty="0"/>
          </a:p>
          <a:p>
            <a:pPr marL="0" indent="0">
              <a:buFontTx/>
              <a:buNone/>
            </a:pPr>
            <a:r>
              <a:rPr lang="de-AT" dirty="0"/>
              <a:t>Lernziele:</a:t>
            </a:r>
          </a:p>
          <a:p>
            <a:pPr marL="0" indent="0">
              <a:buFontTx/>
              <a:buNone/>
            </a:pPr>
            <a:r>
              <a:rPr lang="de-AT" dirty="0"/>
              <a:t>Die </a:t>
            </a:r>
            <a:r>
              <a:rPr lang="de-AT" dirty="0" err="1"/>
              <a:t>Schüler:innen</a:t>
            </a:r>
            <a:r>
              <a:rPr lang="de-AT" dirty="0"/>
              <a:t> sollen eigene Fragestellungen entwickeln, um das Konsumverhalten im Alltag zu erfassen und kritisch zu hinterfragen.</a:t>
            </a:r>
          </a:p>
          <a:p>
            <a:pPr marL="0" indent="0">
              <a:buFontTx/>
              <a:buNone/>
            </a:pPr>
            <a:r>
              <a:rPr lang="de-AT" dirty="0"/>
              <a:t>Die </a:t>
            </a:r>
            <a:r>
              <a:rPr lang="de-AT" dirty="0" err="1"/>
              <a:t>Schüler:innen</a:t>
            </a:r>
            <a:r>
              <a:rPr lang="de-AT" dirty="0"/>
              <a:t> lernen verschiedene digitale Umfrageformate (z. B. Multiple Choice, Skala, Ranking) als auch digitale Tools zur Erstellung von Umfragen kennen und zielgerichtet einsetzen.</a:t>
            </a:r>
          </a:p>
          <a:p>
            <a:pPr marL="0" indent="0">
              <a:buFontTx/>
              <a:buNone/>
            </a:pPr>
            <a:r>
              <a:rPr lang="de-AT" dirty="0"/>
              <a:t>Die </a:t>
            </a:r>
            <a:r>
              <a:rPr lang="de-AT" dirty="0" err="1"/>
              <a:t>Schüler:innen</a:t>
            </a:r>
            <a:r>
              <a:rPr lang="de-AT" dirty="0"/>
              <a:t> entwickeln ein Bewusstsein für nachhaltiges Einkaufen und  Mobilität, vergleichen und reflektieren eigenes als auch das Verhalten von anderen.</a:t>
            </a:r>
          </a:p>
          <a:p>
            <a:pPr marL="0" indent="0">
              <a:buFontTx/>
              <a:buNone/>
            </a:pPr>
            <a:r>
              <a:rPr lang="de-AT" dirty="0"/>
              <a:t>Die </a:t>
            </a:r>
            <a:r>
              <a:rPr lang="de-AT" dirty="0" err="1"/>
              <a:t>Schüler:innen</a:t>
            </a:r>
            <a:r>
              <a:rPr lang="de-AT" dirty="0"/>
              <a:t> arbeiten im Team zusammen.</a:t>
            </a:r>
          </a:p>
          <a:p>
            <a:endParaRPr lang="de-AT" dirty="0"/>
          </a:p>
          <a:p>
            <a:r>
              <a:rPr lang="de-AT" dirty="0"/>
              <a:t>Bild: </a:t>
            </a:r>
            <a:r>
              <a:rPr lang="de-AT" dirty="0" err="1"/>
              <a:t>Flaticon</a:t>
            </a:r>
            <a:r>
              <a:rPr lang="de-AT" dirty="0"/>
              <a:t> (2025): </a:t>
            </a:r>
            <a:r>
              <a:rPr lang="en-US" dirty="0"/>
              <a:t>https://www.flaticon.com/free-icons/networking; Networking icons created by </a:t>
            </a:r>
            <a:r>
              <a:rPr lang="en-US" dirty="0" err="1"/>
              <a:t>Becris</a:t>
            </a:r>
            <a:r>
              <a:rPr lang="en-US" dirty="0"/>
              <a:t> - </a:t>
            </a:r>
            <a:r>
              <a:rPr lang="en-US" dirty="0" err="1"/>
              <a:t>Flaticon</a:t>
            </a:r>
            <a:r>
              <a:rPr lang="en-US" dirty="0"/>
              <a:t>, </a:t>
            </a:r>
            <a:r>
              <a:rPr lang="en-US" dirty="0" err="1"/>
              <a:t>Abruf</a:t>
            </a:r>
            <a:r>
              <a:rPr lang="en-US" dirty="0"/>
              <a:t> 26.03.2025</a:t>
            </a:r>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50</a:t>
            </a:fld>
            <a:endParaRPr lang="de-AT"/>
          </a:p>
        </p:txBody>
      </p:sp>
    </p:spTree>
    <p:extLst>
      <p:ext uri="{BB962C8B-B14F-4D97-AF65-F5344CB8AC3E}">
        <p14:creationId xmlns:p14="http://schemas.microsoft.com/office/powerpoint/2010/main" val="25189691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23212CE9-4559-481E-B405-0C43FBE97BC7}" type="slidenum">
              <a:rPr lang="de-AT" smtClean="0"/>
              <a:t>52</a:t>
            </a:fld>
            <a:endParaRPr lang="de-AT"/>
          </a:p>
        </p:txBody>
      </p:sp>
    </p:spTree>
    <p:extLst>
      <p:ext uri="{BB962C8B-B14F-4D97-AF65-F5344CB8AC3E}">
        <p14:creationId xmlns:p14="http://schemas.microsoft.com/office/powerpoint/2010/main" val="40253207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23212CE9-4559-481E-B405-0C43FBE97BC7}" type="slidenum">
              <a:rPr lang="de-AT" smtClean="0"/>
              <a:t>55</a:t>
            </a:fld>
            <a:endParaRPr lang="de-AT"/>
          </a:p>
        </p:txBody>
      </p:sp>
    </p:spTree>
    <p:extLst>
      <p:ext uri="{BB962C8B-B14F-4D97-AF65-F5344CB8AC3E}">
        <p14:creationId xmlns:p14="http://schemas.microsoft.com/office/powerpoint/2010/main" val="284278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0332-6E93-7EDF-6D3B-994647E8FD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AA7AEB-3274-9CDF-A65F-CB3783D219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D395A2A-97E4-D181-66B6-10982DDF5C92}"/>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2E608E3B-95B9-EE1B-8421-529082D76020}"/>
              </a:ext>
            </a:extLst>
          </p:cNvPr>
          <p:cNvSpPr>
            <a:spLocks noGrp="1"/>
          </p:cNvSpPr>
          <p:nvPr>
            <p:ph type="sldNum" sz="quarter" idx="5"/>
          </p:nvPr>
        </p:nvSpPr>
        <p:spPr/>
        <p:txBody>
          <a:bodyPr/>
          <a:lstStyle/>
          <a:p>
            <a:fld id="{23212CE9-4559-481E-B405-0C43FBE97BC7}" type="slidenum">
              <a:rPr lang="de-AT" smtClean="0"/>
              <a:t>56</a:t>
            </a:fld>
            <a:endParaRPr lang="de-AT"/>
          </a:p>
        </p:txBody>
      </p:sp>
    </p:spTree>
    <p:extLst>
      <p:ext uri="{BB962C8B-B14F-4D97-AF65-F5344CB8AC3E}">
        <p14:creationId xmlns:p14="http://schemas.microsoft.com/office/powerpoint/2010/main" val="347047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b="1" dirty="0"/>
              <a:t>DHL </a:t>
            </a:r>
            <a:r>
              <a:rPr lang="de-AT" b="1" dirty="0" err="1"/>
              <a:t>Logistics</a:t>
            </a:r>
            <a:r>
              <a:rPr lang="de-AT" b="1" dirty="0"/>
              <a:t> Trend Radar</a:t>
            </a:r>
            <a:r>
              <a:rPr lang="de-AT" dirty="0"/>
              <a:t> ist eine visuelle Übersicht über aktuelle und zukünftige Trends, die die Logistikbranche beeinflussen.</a:t>
            </a:r>
          </a:p>
          <a:p>
            <a:r>
              <a:rPr lang="de-AT" dirty="0"/>
              <a:t>Eine interaktive Ansicht ist verfügbar unter: https://www.dhl.com/de-en/home/innovation-in-logistics/logistics-trend-radar.html</a:t>
            </a:r>
          </a:p>
          <a:p>
            <a:endParaRPr lang="de-AT" dirty="0"/>
          </a:p>
          <a:p>
            <a:r>
              <a:rPr lang="de-AT" dirty="0"/>
              <a:t>Die Gliederung des Radars erfolgt in zwei Hauptbereiche:</a:t>
            </a:r>
          </a:p>
          <a:p>
            <a:pPr marL="171450" indent="-171450">
              <a:buFont typeface="Arial" panose="020B0604020202020204" pitchFamily="34" charset="0"/>
              <a:buChar char="•"/>
            </a:pPr>
            <a:r>
              <a:rPr lang="de-AT" dirty="0"/>
              <a:t>Technologietrends (blau) auf der rechten Seite</a:t>
            </a:r>
          </a:p>
          <a:p>
            <a:pPr marL="171450" indent="-171450">
              <a:buFont typeface="Arial" panose="020B0604020202020204" pitchFamily="34" charset="0"/>
              <a:buChar char="•"/>
            </a:pPr>
            <a:r>
              <a:rPr lang="de-AT" dirty="0"/>
              <a:t>Soziale &amp; wirtschaftliche Trends (grün) auf der linken Seite</a:t>
            </a:r>
          </a:p>
          <a:p>
            <a:pPr marL="0" indent="0">
              <a:buFont typeface="Arial" panose="020B0604020202020204" pitchFamily="34" charset="0"/>
              <a:buNone/>
            </a:pPr>
            <a:r>
              <a:rPr lang="de-AT" dirty="0"/>
              <a:t>…und zwei Achsen:</a:t>
            </a:r>
          </a:p>
          <a:p>
            <a:pPr marL="171450" indent="-171450">
              <a:buFont typeface="Arial" panose="020B0604020202020204" pitchFamily="34" charset="0"/>
              <a:buChar char="•"/>
            </a:pPr>
            <a:r>
              <a:rPr lang="de-AT" dirty="0"/>
              <a:t>Horizontale Achse: Zeit bis zur breiten Umsetzung des Trends (von „Jetzt“ bis „in 10 Jahren“)</a:t>
            </a:r>
          </a:p>
          <a:p>
            <a:pPr marL="171450" indent="-171450">
              <a:buFont typeface="Arial" panose="020B0604020202020204" pitchFamily="34" charset="0"/>
              <a:buChar char="•"/>
            </a:pPr>
            <a:r>
              <a:rPr lang="de-AT" dirty="0"/>
              <a:t>Vertikale Achse: Einschätzung des Einflusses (Impact) – von niedrig bis hoch</a:t>
            </a:r>
          </a:p>
          <a:p>
            <a:pPr marL="0" indent="0">
              <a:buFont typeface="Arial" panose="020B0604020202020204" pitchFamily="34" charset="0"/>
              <a:buNone/>
            </a:pPr>
            <a:endParaRPr lang="de-AT" dirty="0"/>
          </a:p>
          <a:p>
            <a:pPr marL="0" indent="0">
              <a:buFont typeface="Arial" panose="020B0604020202020204" pitchFamily="34" charset="0"/>
              <a:buNone/>
            </a:pPr>
            <a:r>
              <a:rPr lang="de-AT" dirty="0"/>
              <a:t>Beispiele für Trends mit hohem Einfluss:</a:t>
            </a:r>
          </a:p>
          <a:p>
            <a:pPr marL="171450" indent="-171450">
              <a:buFont typeface="Arial" panose="020B0604020202020204" pitchFamily="34" charset="0"/>
              <a:buChar char="•"/>
            </a:pPr>
            <a:r>
              <a:rPr lang="de-AT" dirty="0"/>
              <a:t>Weiterentwicklung des E-Commerce (Neue Liefermodelle, steigende Kundenerwartungen, z. B. Same-Day-</a:t>
            </a:r>
            <a:r>
              <a:rPr lang="de-AT" dirty="0" err="1"/>
              <a:t>Delivery</a:t>
            </a:r>
            <a:r>
              <a:rPr lang="de-AT" dirty="0"/>
              <a:t>)</a:t>
            </a:r>
          </a:p>
          <a:p>
            <a:pPr marL="171450" indent="-171450">
              <a:buFont typeface="Arial" panose="020B0604020202020204" pitchFamily="34" charset="0"/>
              <a:buChar char="•"/>
            </a:pPr>
            <a:r>
              <a:rPr lang="de-AT" dirty="0"/>
              <a:t>Künstliche Intelligenz &amp; erweiterte Datenanalysen (Automatisierte Entscheidungen, Prognosen, Prozessoptimierung)</a:t>
            </a:r>
          </a:p>
          <a:p>
            <a:pPr marL="171450" indent="-171450">
              <a:buFont typeface="Arial" panose="020B0604020202020204" pitchFamily="34" charset="0"/>
              <a:buChar char="•"/>
            </a:pPr>
            <a:r>
              <a:rPr lang="de-AT" dirty="0"/>
              <a:t>Infrastruktur für erneuerbare Energien (Stromversorgung von Lagern, Fahrzeugen und Anlagen durch grüne Energie)</a:t>
            </a:r>
          </a:p>
          <a:p>
            <a:pPr marL="171450" indent="-171450">
              <a:buFont typeface="Arial" panose="020B0604020202020204" pitchFamily="34" charset="0"/>
              <a:buChar char="•"/>
            </a:pPr>
            <a:r>
              <a:rPr lang="de-AT" dirty="0"/>
              <a:t>Mobile und stationäre Robotik (Automatisierung in Lagern, z. B. autonome Fahrzeuge, Kommissionier-Roboter, digitale Zwillinge)</a:t>
            </a:r>
          </a:p>
          <a:p>
            <a:pPr marL="171450" indent="-171450">
              <a:buFont typeface="Arial" panose="020B0604020202020204" pitchFamily="34" charset="0"/>
              <a:buChar char="•"/>
            </a:pPr>
            <a:r>
              <a:rPr lang="de-AT" dirty="0"/>
              <a:t>Elektrifizierung von Fahrzeugen (E-LKWs und emissionsfreie Zustellung in Städten)</a:t>
            </a:r>
          </a:p>
          <a:p>
            <a:pPr marL="171450" indent="-171450">
              <a:buFont typeface="Arial" panose="020B0604020202020204" pitchFamily="34" charset="0"/>
              <a:buChar char="•"/>
            </a:pPr>
            <a:r>
              <a:rPr lang="de-AT" dirty="0"/>
              <a:t>Cybersicherheit 2.0 (Neue Sicherheitsstandards gegen komplexere Cyberangriffe)</a:t>
            </a:r>
          </a:p>
          <a:p>
            <a:pPr marL="171450" indent="-171450">
              <a:buFont typeface="Arial" panose="020B0604020202020204" pitchFamily="34" charset="0"/>
              <a:buChar char="•"/>
            </a:pPr>
            <a:endParaRPr lang="de-AT" dirty="0"/>
          </a:p>
          <a:p>
            <a:pPr marL="0" indent="0">
              <a:buFont typeface="Arial" panose="020B0604020202020204" pitchFamily="34" charset="0"/>
              <a:buNone/>
            </a:pPr>
            <a:r>
              <a:rPr lang="de-AT" dirty="0"/>
              <a:t>Fazit:</a:t>
            </a:r>
          </a:p>
          <a:p>
            <a:pPr marL="171450" indent="-171450">
              <a:buFont typeface="Arial" panose="020B0604020202020204" pitchFamily="34" charset="0"/>
              <a:buChar char="•"/>
            </a:pPr>
            <a:r>
              <a:rPr lang="de-AT" dirty="0"/>
              <a:t>Nachhaltigkeit, Digitalisierung und Automatisierung sind die zentralen Treiber.</a:t>
            </a:r>
          </a:p>
          <a:p>
            <a:pPr marL="171450" indent="-171450">
              <a:buFont typeface="Arial" panose="020B0604020202020204" pitchFamily="34" charset="0"/>
              <a:buChar char="•"/>
            </a:pPr>
            <a:r>
              <a:rPr lang="de-AT" dirty="0"/>
              <a:t>Trends wie Künstliche Intelligenz, elektrische Fahrzeuge und Robotik verändern die Branche grundlegend.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dirty="0"/>
              <a:t>Logistikunternehmen müssen sich sowohl technologisch als auch gesellschaftlich weiterentwickeln, um zukunftsfähig zu bleiben und eine attraktive Arbeitsumgebung sicherzustellen.</a:t>
            </a:r>
          </a:p>
          <a:p>
            <a:pPr marL="171450" indent="-171450">
              <a:buFont typeface="Arial" panose="020B0604020202020204" pitchFamily="34" charset="0"/>
              <a:buChar char="•"/>
            </a:pPr>
            <a:endParaRPr lang="de-AT" dirty="0"/>
          </a:p>
          <a:p>
            <a:endParaRPr lang="de-AT" dirty="0"/>
          </a:p>
          <a:p>
            <a:r>
              <a:rPr lang="de-AT" dirty="0"/>
              <a:t>Quelle:</a:t>
            </a:r>
          </a:p>
          <a:p>
            <a:r>
              <a:rPr lang="de-AT" dirty="0" err="1"/>
              <a:t>Dorhmann</a:t>
            </a:r>
            <a:r>
              <a:rPr lang="de-AT" dirty="0"/>
              <a:t>, Klaus et. al. (2024): </a:t>
            </a:r>
            <a:r>
              <a:rPr lang="de-AT" dirty="0" err="1"/>
              <a:t>Logistics</a:t>
            </a:r>
            <a:r>
              <a:rPr lang="de-AT" dirty="0"/>
              <a:t> Trend Radar 7.0. DHL Group. In: https://www.dhl.com/de-en/home/innovation-in-logistics/logistics-trend-radar.html; Abruf 06.05.2025</a:t>
            </a:r>
          </a:p>
        </p:txBody>
      </p:sp>
      <p:sp>
        <p:nvSpPr>
          <p:cNvPr id="4" name="Slide Number Placeholder 3"/>
          <p:cNvSpPr>
            <a:spLocks noGrp="1"/>
          </p:cNvSpPr>
          <p:nvPr>
            <p:ph type="sldNum" sz="quarter" idx="5"/>
          </p:nvPr>
        </p:nvSpPr>
        <p:spPr/>
        <p:txBody>
          <a:bodyPr/>
          <a:lstStyle/>
          <a:p>
            <a:fld id="{23212CE9-4559-481E-B405-0C43FBE97BC7}" type="slidenum">
              <a:rPr lang="de-AT" smtClean="0"/>
              <a:t>8</a:t>
            </a:fld>
            <a:endParaRPr lang="de-AT"/>
          </a:p>
        </p:txBody>
      </p:sp>
    </p:spTree>
    <p:extLst>
      <p:ext uri="{BB962C8B-B14F-4D97-AF65-F5344CB8AC3E}">
        <p14:creationId xmlns:p14="http://schemas.microsoft.com/office/powerpoint/2010/main" val="82301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e-AT" b="0" i="0" dirty="0">
                <a:effectLst/>
                <a:latin typeface="Söhne"/>
              </a:rPr>
              <a:t>Durch den Ausbau der Industrie 4.0 und dem allgemeinen Einzug der Digitalisierung in der Gesellschaft, sehen sich auch die Lieferketten insbesondere die Logistik mit der Digitalisierung konfrontiert. Der Begriff Logistik 4.0  orientiert sich an „Industrie 4.0“, womit die vierte industrielle Revolution gemeint ist:  die Digitalisierung. Die Umsetzung der Digitalisierung im Logistiksektor wird als Logistik 4.0 oder „Digital </a:t>
            </a:r>
            <a:r>
              <a:rPr lang="de-AT" b="0" i="0" dirty="0" err="1">
                <a:effectLst/>
                <a:latin typeface="Söhne"/>
              </a:rPr>
              <a:t>Logistics</a:t>
            </a:r>
            <a:r>
              <a:rPr lang="de-AT" b="0" i="0" dirty="0">
                <a:effectLst/>
                <a:latin typeface="Söhne"/>
              </a:rPr>
              <a:t>“ bezeichnet, darunter versteht sich die Integration von modernen und intelligenten Systemen innerhalb der Prozesskette in der Logistik, um die Akteure innerhalb einer Lieferkette und deren Prozesse zu vernetzen. </a:t>
            </a:r>
          </a:p>
          <a:p>
            <a:pPr algn="l"/>
            <a:r>
              <a:rPr lang="de-AT" b="0" i="0" dirty="0">
                <a:effectLst/>
                <a:latin typeface="Söhne"/>
              </a:rPr>
              <a:t>Der Fokus mit Logistik 4.0 wird auf Effizienz- und Effektivitätsverbesserung gelegt, damit beschreibt man den Ausbau der Transparenz, Automatisierungsgrad und die Flexibilität. Durch den Einfluss der Digitalisierung können herkömmliche Wertschöpfungsketten zu Wertschöpfungsnetzwerken ausgebaut werden, wobei hierfür das nötige Vertrauen benötigt wird, um Daten mit dem gesamten Netzwerk zu teilen. </a:t>
            </a:r>
          </a:p>
          <a:p>
            <a:pPr algn="l"/>
            <a:r>
              <a:rPr lang="de-AT" b="0" i="0" dirty="0">
                <a:effectLst/>
                <a:latin typeface="Söhne"/>
              </a:rPr>
              <a:t>Die Integration von Logistik 4.0 erfolgt in sämtlichen Wertschöpfungsbereichen der Logistik, beginnend mit der Beschaffungs- und Lagerlogistik, über die Distributions- und Transportlogistik bis zur Produktionslogistik. Auch die Informationslogistik gewinnt innerhalb der Wertschöpfung mehr und mehr Bedeutung durch die Digitalisierung.</a:t>
            </a:r>
            <a:endParaRPr lang="de-AT" dirty="0"/>
          </a:p>
          <a:p>
            <a:endParaRPr lang="de-AT" dirty="0"/>
          </a:p>
          <a:p>
            <a:r>
              <a:rPr lang="de-AT" dirty="0"/>
              <a:t>Quelle:</a:t>
            </a:r>
          </a:p>
          <a:p>
            <a:r>
              <a:rPr lang="de-AT" dirty="0"/>
              <a:t>Gabler Wirtschaftslexikon (2025): https://wirtschaftslexikon.gabler.de/definition/logistik-40-54203; Abruf 06.05.2025</a:t>
            </a:r>
          </a:p>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Hausladen, Iris (4. Auflage 2020): IT-gestützte Logistik. Systeme – Prozesse – Anwendungen. S. 14 ff</a:t>
            </a:r>
          </a:p>
          <a:p>
            <a:endParaRPr lang="de-AT" dirty="0"/>
          </a:p>
          <a:p>
            <a:endParaRPr lang="de-AT" dirty="0"/>
          </a:p>
          <a:p>
            <a:r>
              <a:rPr lang="de-AT" dirty="0"/>
              <a:t>Bildquelle:</a:t>
            </a:r>
          </a:p>
          <a:p>
            <a:r>
              <a:rPr lang="de-AT" dirty="0" err="1"/>
              <a:t>Flaticon</a:t>
            </a:r>
            <a:r>
              <a:rPr lang="de-AT" dirty="0"/>
              <a:t> (2024): </a:t>
            </a:r>
            <a:r>
              <a:rPr lang="en-US" dirty="0"/>
              <a:t>https://www.flaticon.com/free-icons/networking; Networking icons created by </a:t>
            </a:r>
            <a:r>
              <a:rPr lang="en-US" dirty="0" err="1"/>
              <a:t>Freepik</a:t>
            </a:r>
            <a:r>
              <a:rPr lang="en-US" dirty="0"/>
              <a:t> ; </a:t>
            </a:r>
            <a:r>
              <a:rPr lang="en-US" dirty="0" err="1"/>
              <a:t>Abruf</a:t>
            </a:r>
            <a:r>
              <a:rPr lang="en-US" dirty="0"/>
              <a:t> 10.09.2024</a:t>
            </a:r>
            <a:endParaRPr lang="de-AT" dirty="0"/>
          </a:p>
          <a:p>
            <a:endParaRPr lang="de-AT" dirty="0"/>
          </a:p>
        </p:txBody>
      </p:sp>
      <p:sp>
        <p:nvSpPr>
          <p:cNvPr id="4" name="Slide Number Placeholder 3"/>
          <p:cNvSpPr>
            <a:spLocks noGrp="1"/>
          </p:cNvSpPr>
          <p:nvPr>
            <p:ph type="sldNum" sz="quarter" idx="5"/>
          </p:nvPr>
        </p:nvSpPr>
        <p:spPr/>
        <p:txBody>
          <a:bodyPr/>
          <a:lstStyle/>
          <a:p>
            <a:fld id="{DBFE874C-8D49-984A-A665-1F64AC7A6923}" type="slidenum">
              <a:rPr lang="en-AT" smtClean="0"/>
              <a:pPr/>
              <a:t>10</a:t>
            </a:fld>
            <a:endParaRPr lang="en-AT"/>
          </a:p>
        </p:txBody>
      </p:sp>
    </p:spTree>
    <p:extLst>
      <p:ext uri="{BB962C8B-B14F-4D97-AF65-F5344CB8AC3E}">
        <p14:creationId xmlns:p14="http://schemas.microsoft.com/office/powerpoint/2010/main" val="210256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Daten an sich sind wertlos; erst durch ihre Aufbereitung und Strukturierung werden sie zu wertvollen Informationen, die einen zielgerichteten Einsatz ermöglichen. Die Digitalisierung ist dann erfolgreich, wenn sie dabei hilft, Daten auszuwerten und Prozesse zu unterstützen.</a:t>
            </a:r>
          </a:p>
          <a:p>
            <a:r>
              <a:rPr lang="de-AT" dirty="0"/>
              <a:t>In der Logistik können Rohdaten aus verschiedenen Quellen wie GPS-Trackern, Lagerverwaltungssystemen und Lieferkettenmanagement-Software gesammelt werden. Diese Daten müssen strukturiert und analysiert werden, um wertvolle Erkenntnisse zu gewinnen. Zum Beispiel kann die Analyse von GPS-Daten helfen, die effizientesten Routen für Lieferfahrzeuge zu ermitteln.</a:t>
            </a:r>
          </a:p>
          <a:p>
            <a:r>
              <a:rPr lang="de-AT" dirty="0"/>
              <a:t>Dies ermöglicht ein schnelleres Reagieren und fundiertere Entscheidungen. Beispielsweise wird im Hamburger Hafen die Plattform </a:t>
            </a:r>
            <a:r>
              <a:rPr lang="de-AT" dirty="0" err="1"/>
              <a:t>smartPORT</a:t>
            </a:r>
            <a:r>
              <a:rPr lang="de-AT" dirty="0"/>
              <a:t> </a:t>
            </a:r>
            <a:r>
              <a:rPr lang="de-AT" dirty="0" err="1"/>
              <a:t>logistics</a:t>
            </a:r>
            <a:r>
              <a:rPr lang="de-AT" dirty="0"/>
              <a:t> genutzt, um das Flottenmanagement zu optimieren.</a:t>
            </a:r>
          </a:p>
          <a:p>
            <a:r>
              <a:rPr lang="de-AT" dirty="0"/>
              <a:t>Produkte werden zunehmend mit Sensoren und vielfältigen Datenerfassungsmöglichkeiten ausgestattet. In der Kühlkettenlogistik werden z.B. Temperatursensoren eingesetzt, um sicherzustellen, dass verderbliche Waren wie Lebensmittel und Medikamente unter optimalen Bedingungen transportiert werden.</a:t>
            </a:r>
          </a:p>
          <a:p>
            <a:r>
              <a:rPr lang="de-AT" dirty="0"/>
              <a:t>Prognosen (Forecasts) sind datengetrieben und verlässlicher, wenn fundierte Daten vorliegen, wie beispielsweise Verkaufsdaten oder erwartete Marktveränderungen.</a:t>
            </a:r>
          </a:p>
          <a:p>
            <a:r>
              <a:rPr lang="de-AT" dirty="0"/>
              <a:t>Durch die Analyse historischer Verkaufsdaten und Markttrends können Unternehmen z.B. präzise Vorhersagen über zukünftige Bestellungen treffen. Dies ermöglicht eine bessere Planung der Lagerbestände.</a:t>
            </a:r>
          </a:p>
          <a:p>
            <a:endParaRPr lang="de-AT" dirty="0"/>
          </a:p>
          <a:p>
            <a:r>
              <a:rPr lang="de-AT" dirty="0"/>
              <a:t>Quelle:</a:t>
            </a:r>
          </a:p>
          <a:p>
            <a:r>
              <a:rPr lang="de-AT" dirty="0"/>
              <a:t>DHL Freight Connections (2025): https://dhl-freight-connections.com/de/trends/big-data-in-der-logistik-wie-wertvoll-sind-daten-wirklich/; Abruf 08.05.2025</a:t>
            </a:r>
          </a:p>
        </p:txBody>
      </p:sp>
      <p:sp>
        <p:nvSpPr>
          <p:cNvPr id="4" name="Slide Number Placeholder 3"/>
          <p:cNvSpPr>
            <a:spLocks noGrp="1"/>
          </p:cNvSpPr>
          <p:nvPr>
            <p:ph type="sldNum" sz="quarter" idx="5"/>
          </p:nvPr>
        </p:nvSpPr>
        <p:spPr/>
        <p:txBody>
          <a:bodyPr/>
          <a:lstStyle/>
          <a:p>
            <a:fld id="{23212CE9-4559-481E-B405-0C43FBE97BC7}" type="slidenum">
              <a:rPr lang="de-AT" smtClean="0"/>
              <a:t>11</a:t>
            </a:fld>
            <a:endParaRPr lang="de-AT"/>
          </a:p>
        </p:txBody>
      </p:sp>
    </p:spTree>
    <p:extLst>
      <p:ext uri="{BB962C8B-B14F-4D97-AF65-F5344CB8AC3E}">
        <p14:creationId xmlns:p14="http://schemas.microsoft.com/office/powerpoint/2010/main" val="2922954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Unternehmen wie Amazon setzen heute auf sogenannte vorausschauende Versandmodelle, auch bekannt als </a:t>
            </a:r>
            <a:r>
              <a:rPr lang="de-AT" dirty="0" err="1"/>
              <a:t>predictive</a:t>
            </a:r>
            <a:r>
              <a:rPr lang="de-AT" dirty="0"/>
              <a:t> </a:t>
            </a:r>
            <a:r>
              <a:rPr lang="de-AT" dirty="0" err="1"/>
              <a:t>shipping</a:t>
            </a:r>
            <a:r>
              <a:rPr lang="de-AT" dirty="0"/>
              <a:t>. Dabei geht es darum, bereits vor einer konkreten Bestellung vorherzusagen, welche Produkte </a:t>
            </a:r>
            <a:r>
              <a:rPr lang="de-AT" dirty="0" err="1"/>
              <a:t>Kund:innen</a:t>
            </a:r>
            <a:r>
              <a:rPr lang="de-AT" dirty="0"/>
              <a:t> wahrscheinlich bald kaufen werden.</a:t>
            </a:r>
          </a:p>
          <a:p>
            <a:endParaRPr lang="de-AT" dirty="0"/>
          </a:p>
          <a:p>
            <a:r>
              <a:rPr lang="de-AT" dirty="0"/>
              <a:t>Diese Artikel werden dann schon im Voraus in regionale Lager gebracht – oder sogar direkt in den Versandprozess eingesteuert. Ziel ist es, Lieferzeiten zu verkürzen und die Verfügbarkeit zu verbessern.</a:t>
            </a:r>
          </a:p>
          <a:p>
            <a:r>
              <a:rPr lang="de-AT" dirty="0"/>
              <a:t>Amazon nutzt dafür eine Vielzahl an Daten:</a:t>
            </a:r>
          </a:p>
          <a:p>
            <a:r>
              <a:rPr lang="de-AT" dirty="0"/>
              <a:t>etwa das bisherige Kaufverhalten, Suchanfragen, Wunschlisten, aber auch lokale Trends und saisonale Ereignisse wie Weihnachten oder den Schulanfang. So können Produkte zum Beispiel schon am selben Tag geliefert werden (same </a:t>
            </a:r>
            <a:r>
              <a:rPr lang="de-AT" dirty="0" err="1"/>
              <a:t>day</a:t>
            </a:r>
            <a:r>
              <a:rPr lang="de-AT" dirty="0"/>
              <a:t> </a:t>
            </a:r>
            <a:r>
              <a:rPr lang="de-AT" dirty="0" err="1"/>
              <a:t>delivery</a:t>
            </a:r>
            <a:r>
              <a:rPr lang="de-AT" dirty="0"/>
              <a:t>).</a:t>
            </a:r>
          </a:p>
          <a:p>
            <a:endParaRPr lang="de-AT" dirty="0"/>
          </a:p>
          <a:p>
            <a:r>
              <a:rPr lang="de-AT" dirty="0"/>
              <a:t>Quellen:</a:t>
            </a:r>
          </a:p>
          <a:p>
            <a:r>
              <a:rPr lang="de-AT" dirty="0"/>
              <a:t>Bundesvereinigung Logistik (2014): logistic2go. 3/2024. Logistik mit Gedanken lesen: </a:t>
            </a:r>
            <a:r>
              <a:rPr lang="de-AT" dirty="0" err="1"/>
              <a:t>Anticipatory</a:t>
            </a:r>
            <a:r>
              <a:rPr lang="de-AT" dirty="0"/>
              <a:t> Shipping im Onlinehandel</a:t>
            </a:r>
          </a:p>
          <a:p>
            <a:r>
              <a:rPr lang="de-AT" dirty="0"/>
              <a:t>Inbound </a:t>
            </a:r>
            <a:r>
              <a:rPr lang="de-AT" dirty="0" err="1"/>
              <a:t>Logistics</a:t>
            </a:r>
            <a:r>
              <a:rPr lang="de-AT" dirty="0"/>
              <a:t> (2025): https://www.inboundlogistics.com/articles/the-future-of-predictive-shipping-and-the-amazon-advantage/?utm_source=chatgpt.com; Abruf 08.07.2025</a:t>
            </a:r>
          </a:p>
        </p:txBody>
      </p:sp>
      <p:sp>
        <p:nvSpPr>
          <p:cNvPr id="4" name="Foliennummernplatzhalter 3"/>
          <p:cNvSpPr>
            <a:spLocks noGrp="1"/>
          </p:cNvSpPr>
          <p:nvPr>
            <p:ph type="sldNum" sz="quarter" idx="5"/>
          </p:nvPr>
        </p:nvSpPr>
        <p:spPr/>
        <p:txBody>
          <a:bodyPr/>
          <a:lstStyle/>
          <a:p>
            <a:fld id="{23212CE9-4559-481E-B405-0C43FBE97BC7}" type="slidenum">
              <a:rPr lang="de-AT" smtClean="0"/>
              <a:t>12</a:t>
            </a:fld>
            <a:endParaRPr lang="de-AT"/>
          </a:p>
        </p:txBody>
      </p:sp>
    </p:spTree>
    <p:extLst>
      <p:ext uri="{BB962C8B-B14F-4D97-AF65-F5344CB8AC3E}">
        <p14:creationId xmlns:p14="http://schemas.microsoft.com/office/powerpoint/2010/main" val="301046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Diskussion im Klassenverband oder Kleingruppen:</a:t>
            </a:r>
          </a:p>
          <a:p>
            <a:r>
              <a:rPr lang="de-AT" dirty="0"/>
              <a:t>Vorausschauender Versand (</a:t>
            </a:r>
            <a:r>
              <a:rPr lang="de-AT" dirty="0" err="1"/>
              <a:t>predictive</a:t>
            </a:r>
            <a:r>
              <a:rPr lang="de-AT" dirty="0"/>
              <a:t> </a:t>
            </a:r>
            <a:r>
              <a:rPr lang="de-AT" dirty="0" err="1"/>
              <a:t>shipping</a:t>
            </a:r>
            <a:r>
              <a:rPr lang="de-AT" dirty="0"/>
              <a:t>) – Chance oder Risiko / praktisch oder problematisch?</a:t>
            </a:r>
          </a:p>
          <a:p>
            <a:endParaRPr lang="de-AT" dirty="0"/>
          </a:p>
          <a:p>
            <a:r>
              <a:rPr lang="de-AT" dirty="0"/>
              <a:t>Diskussionsfragen:</a:t>
            </a:r>
          </a:p>
          <a:p>
            <a:r>
              <a:rPr lang="de-AT" dirty="0"/>
              <a:t>Welche Vorteile bringt dieses System für </a:t>
            </a:r>
            <a:r>
              <a:rPr lang="de-AT" dirty="0" err="1"/>
              <a:t>Kund:innen</a:t>
            </a:r>
            <a:r>
              <a:rPr lang="de-AT" dirty="0"/>
              <a:t> und Unternehmen?</a:t>
            </a:r>
          </a:p>
          <a:p>
            <a:r>
              <a:rPr lang="de-AT" dirty="0"/>
              <a:t>Welche Risiken oder Bedenken entstehen dadurch – z. B. beim Datenschutz, bei Konsumverhalten oder Ressourcenverbrauch?</a:t>
            </a:r>
          </a:p>
          <a:p>
            <a:r>
              <a:rPr lang="de-AT" dirty="0"/>
              <a:t>Fühlt ihr euch durch solche Vorhersagen eher gut bedient oder manipuliert?</a:t>
            </a:r>
          </a:p>
          <a:p>
            <a:endParaRPr lang="de-AT" dirty="0"/>
          </a:p>
          <a:p>
            <a:r>
              <a:rPr lang="de-AT" dirty="0"/>
              <a:t>Fazit: Jede Gruppe oder die Lehrkraft für den Klassenverband fasst zusammen, wie sie zum vorausschauenden Versand steht.</a:t>
            </a:r>
          </a:p>
          <a:p>
            <a:endParaRPr lang="de-AT" dirty="0"/>
          </a:p>
          <a:p>
            <a:r>
              <a:rPr lang="de-AT" dirty="0"/>
              <a:t>Hilfestellungen und mögliche Meinungen:</a:t>
            </a:r>
          </a:p>
          <a:p>
            <a:r>
              <a:rPr lang="de-AT" b="1" dirty="0"/>
              <a:t>Vorteile</a:t>
            </a:r>
            <a:r>
              <a:rPr lang="de-AT" dirty="0"/>
              <a:t> für </a:t>
            </a:r>
            <a:r>
              <a:rPr lang="de-AT" dirty="0" err="1"/>
              <a:t>Kund:innen</a:t>
            </a:r>
            <a:r>
              <a:rPr lang="de-AT" dirty="0"/>
              <a:t>: Kürzere Lieferzeiten (z. B. Same Day </a:t>
            </a:r>
            <a:r>
              <a:rPr lang="de-AT" dirty="0" err="1"/>
              <a:t>Delivery</a:t>
            </a:r>
            <a:r>
              <a:rPr lang="de-AT" dirty="0"/>
              <a:t>), Verfügbarkeit von stark nachgefragten Produkten, Komfort: weniger Wartezeit</a:t>
            </a:r>
          </a:p>
          <a:p>
            <a:r>
              <a:rPr lang="de-AT" dirty="0"/>
              <a:t>Vorteile für Unternehmen: Effizientere Lagerplanung und Auslastung, bessere Vorhersage von Bestellmengen, Wettbewerbsvorteil durch schnelleren Service, weniger Rücksendungen durch passgenaue Angebote</a:t>
            </a:r>
          </a:p>
          <a:p>
            <a:r>
              <a:rPr lang="de-AT" b="1" dirty="0"/>
              <a:t>Risiken:  Datenschutz:</a:t>
            </a:r>
            <a:r>
              <a:rPr lang="de-AT" b="0" dirty="0"/>
              <a:t> intensive Überwachung des Nutzerverhaltens, persönliche Daten werden umfassend analysiert und gespeichert</a:t>
            </a:r>
          </a:p>
          <a:p>
            <a:r>
              <a:rPr lang="de-AT" b="1" dirty="0"/>
              <a:t>Konsumverhalten: </a:t>
            </a:r>
            <a:r>
              <a:rPr lang="de-AT" b="0" dirty="0"/>
              <a:t>Gefahr der Manipulation: „Ich kaufe, weil es schon in meiner Nähe ist/schneller hier ist“, Verstärkung von Impulskäufen, psychologischer Druck durch personalisierte Angebote</a:t>
            </a:r>
          </a:p>
          <a:p>
            <a:r>
              <a:rPr lang="de-AT" b="1" dirty="0"/>
              <a:t>Umwelt / Ressourcen: </a:t>
            </a:r>
            <a:r>
              <a:rPr lang="de-AT" b="0" dirty="0"/>
              <a:t>höhere Transportaufwände durch Fehllieferungen bei falschen Prognosen, Energieverbrauch für Datenverarbeitung und Vorabtransporte, ermöglicht effizientere Lagerlogistik (Überbestände werden vermieden), weniger Retouren – wenn die passenden Produkte rechtzeitig ankommen, bedarfsgerechte Produktion kann optimiert werden</a:t>
            </a:r>
          </a:p>
          <a:p>
            <a:endParaRPr lang="de-AT" b="0" dirty="0"/>
          </a:p>
          <a:p>
            <a:r>
              <a:rPr lang="de-AT" b="0" dirty="0"/>
              <a:t>Dauer: je nach zur Verfügung stehender Zeit (15 Minuten bei kurzer Diskussion im Plenum bis 1 EH bei Gruppendiskussion mit Präsentation und Fazit)</a:t>
            </a:r>
          </a:p>
          <a:p>
            <a:endParaRPr lang="de-AT" b="0" dirty="0"/>
          </a:p>
          <a:p>
            <a:r>
              <a:rPr lang="de-AT" b="0" dirty="0"/>
              <a:t>Lernziele:</a:t>
            </a:r>
          </a:p>
          <a:p>
            <a:r>
              <a:rPr lang="de-AT" b="0" dirty="0"/>
              <a:t>Die </a:t>
            </a:r>
            <a:r>
              <a:rPr lang="de-AT" b="0" dirty="0" err="1"/>
              <a:t>Schüler:innen</a:t>
            </a:r>
            <a:r>
              <a:rPr lang="de-AT" b="0" dirty="0"/>
              <a:t> beschreiben das Konzept des „vorausschauenden Versands“ (</a:t>
            </a:r>
            <a:r>
              <a:rPr lang="de-AT" b="0" dirty="0" err="1"/>
              <a:t>anticipatory</a:t>
            </a:r>
            <a:r>
              <a:rPr lang="de-AT" b="0" dirty="0"/>
              <a:t>/</a:t>
            </a:r>
            <a:r>
              <a:rPr lang="de-AT" b="0" dirty="0" err="1"/>
              <a:t>predictive</a:t>
            </a:r>
            <a:r>
              <a:rPr lang="de-AT" b="0" dirty="0"/>
              <a:t> </a:t>
            </a:r>
            <a:r>
              <a:rPr lang="de-AT" b="0" dirty="0" err="1"/>
              <a:t>shipping</a:t>
            </a:r>
            <a:r>
              <a:rPr lang="de-AT" b="0" dirty="0"/>
              <a:t>) und benennen dessen Funktionsweise anhand von Beispielen (z. B. Amazon).</a:t>
            </a:r>
          </a:p>
          <a:p>
            <a:r>
              <a:rPr lang="de-AT" b="0" dirty="0"/>
              <a:t>Die </a:t>
            </a:r>
            <a:r>
              <a:rPr lang="de-AT" b="0" dirty="0" err="1"/>
              <a:t>Schüler:innen</a:t>
            </a:r>
            <a:r>
              <a:rPr lang="de-AT" b="0" dirty="0"/>
              <a:t> analysieren Chancen und Risiken datenbasierter Logistik im Hinblick auf Nachhaltigkeit, Datenschutz und Verbraucherverhalten.</a:t>
            </a:r>
          </a:p>
          <a:p>
            <a:r>
              <a:rPr lang="de-AT" b="0" dirty="0"/>
              <a:t>Die </a:t>
            </a:r>
            <a:r>
              <a:rPr lang="de-AT" b="0" dirty="0" err="1"/>
              <a:t>Schüler:innen</a:t>
            </a:r>
            <a:r>
              <a:rPr lang="de-AT" b="0" dirty="0"/>
              <a:t> diskutieren kritisch, inwiefern solche Systeme zur Effizienzsteigerung beitragen – oder problematische Entwicklungen wie Überwachung oder Überkonsum fördern können.</a:t>
            </a:r>
          </a:p>
          <a:p>
            <a:r>
              <a:rPr lang="de-AT" b="0" dirty="0"/>
              <a:t>Die </a:t>
            </a:r>
            <a:r>
              <a:rPr lang="de-AT" b="0" dirty="0" err="1"/>
              <a:t>Schüler:innen</a:t>
            </a:r>
            <a:r>
              <a:rPr lang="de-AT" b="0" dirty="0"/>
              <a:t> entwickeln eigene Standpunkte und vertreten diese argumentativ in der Gruppe.</a:t>
            </a:r>
          </a:p>
        </p:txBody>
      </p:sp>
      <p:sp>
        <p:nvSpPr>
          <p:cNvPr id="4" name="Foliennummernplatzhalter 3"/>
          <p:cNvSpPr>
            <a:spLocks noGrp="1"/>
          </p:cNvSpPr>
          <p:nvPr>
            <p:ph type="sldNum" sz="quarter" idx="5"/>
          </p:nvPr>
        </p:nvSpPr>
        <p:spPr/>
        <p:txBody>
          <a:bodyPr/>
          <a:lstStyle/>
          <a:p>
            <a:fld id="{23212CE9-4559-481E-B405-0C43FBE97BC7}" type="slidenum">
              <a:rPr lang="de-AT" smtClean="0"/>
              <a:t>13</a:t>
            </a:fld>
            <a:endParaRPr lang="de-AT"/>
          </a:p>
        </p:txBody>
      </p:sp>
    </p:spTree>
    <p:extLst>
      <p:ext uri="{BB962C8B-B14F-4D97-AF65-F5344CB8AC3E}">
        <p14:creationId xmlns:p14="http://schemas.microsoft.com/office/powerpoint/2010/main" val="308760241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retrans.at/"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C14908-4363-8FA1-2CFB-E3A3E4B757CD}"/>
              </a:ext>
            </a:extLst>
          </p:cNvPr>
          <p:cNvSpPr>
            <a:spLocks noGrp="1"/>
          </p:cNvSpPr>
          <p:nvPr>
            <p:ph type="ctrTitle"/>
          </p:nvPr>
        </p:nvSpPr>
        <p:spPr>
          <a:xfrm>
            <a:off x="1524000" y="1122363"/>
            <a:ext cx="9144000" cy="2387600"/>
          </a:xfrm>
        </p:spPr>
        <p:txBody>
          <a:bodyPr anchor="b">
            <a:normAutofit/>
          </a:bodyPr>
          <a:lstStyle>
            <a:lvl1pPr algn="ctr">
              <a:defRPr sz="4800">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sp>
        <p:nvSpPr>
          <p:cNvPr id="3" name="Untertitel 2">
            <a:extLst>
              <a:ext uri="{FF2B5EF4-FFF2-40B4-BE49-F238E27FC236}">
                <a16:creationId xmlns:a16="http://schemas.microsoft.com/office/drawing/2014/main" id="{B7F9E66B-CA86-FD27-DEBD-9C7399AE6071}"/>
              </a:ext>
            </a:extLst>
          </p:cNvPr>
          <p:cNvSpPr>
            <a:spLocks noGrp="1"/>
          </p:cNvSpPr>
          <p:nvPr>
            <p:ph type="subTitle" idx="1"/>
          </p:nvPr>
        </p:nvSpPr>
        <p:spPr>
          <a:xfrm>
            <a:off x="1524000" y="3602038"/>
            <a:ext cx="9144000" cy="1655762"/>
          </a:xfrm>
        </p:spPr>
        <p:txBody>
          <a:bodyPr/>
          <a:lstStyle>
            <a:lvl1pPr marL="0" indent="0" algn="ctr">
              <a:buNone/>
              <a:defRPr sz="2400">
                <a:solidFill>
                  <a:srgbClr val="0A6169"/>
                </a:solidFill>
                <a:latin typeface="Mangal Pro" panose="00000500000000000000" pitchFamily="2" charset="0"/>
                <a:cs typeface="Mangal Pro"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descr="ReTrans Logo">
            <a:extLst>
              <a:ext uri="{FF2B5EF4-FFF2-40B4-BE49-F238E27FC236}">
                <a16:creationId xmlns:a16="http://schemas.microsoft.com/office/drawing/2014/main" id="{D113CFAE-8EE2-AD27-25A5-BE55835F5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11" name="Picture 4" descr="Logo Fachhochschule Oberösterreich">
            <a:extLst>
              <a:ext uri="{FF2B5EF4-FFF2-40B4-BE49-F238E27FC236}">
                <a16:creationId xmlns:a16="http://schemas.microsoft.com/office/drawing/2014/main" id="{87492513-0682-AC24-2E9D-41440E8833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LOGISTIKUM - die Logistik-Kompetenz der FH OÖ in Steyr">
            <a:extLst>
              <a:ext uri="{FF2B5EF4-FFF2-40B4-BE49-F238E27FC236}">
                <a16:creationId xmlns:a16="http://schemas.microsoft.com/office/drawing/2014/main" id="{84DF6180-4461-11D3-95AB-8C32E7C0BA4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Logo Bundesministerium Innovation, Mobilität und Infrastruktur">
            <a:extLst>
              <a:ext uri="{FF2B5EF4-FFF2-40B4-BE49-F238E27FC236}">
                <a16:creationId xmlns:a16="http://schemas.microsoft.com/office/drawing/2014/main" id="{6B2FCFBF-9464-099D-A9B0-ABA0C71F3AB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7" name="Grafik 16" descr="Logo SCHIG">
            <a:extLst>
              <a:ext uri="{FF2B5EF4-FFF2-40B4-BE49-F238E27FC236}">
                <a16:creationId xmlns:a16="http://schemas.microsoft.com/office/drawing/2014/main" id="{2AB114B0-4B9C-6AC8-C8B0-B15D2C8F79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21" name="Grafik 20" descr="Logo Austrian Logistics">
            <a:extLst>
              <a:ext uri="{FF2B5EF4-FFF2-40B4-BE49-F238E27FC236}">
                <a16:creationId xmlns:a16="http://schemas.microsoft.com/office/drawing/2014/main" id="{9D7EC057-54A5-8311-208D-B9E78EA397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2" name="Grafik 11" descr="Logo Fachhochschule des BFI Wien">
            <a:extLst>
              <a:ext uri="{FF2B5EF4-FFF2-40B4-BE49-F238E27FC236}">
                <a16:creationId xmlns:a16="http://schemas.microsoft.com/office/drawing/2014/main" id="{976A8975-7D10-0F6E-91A4-E58DB808CED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3" name="Foliennummernplatzhalter 5">
            <a:extLst>
              <a:ext uri="{FF2B5EF4-FFF2-40B4-BE49-F238E27FC236}">
                <a16:creationId xmlns:a16="http://schemas.microsoft.com/office/drawing/2014/main" id="{690772D9-CE7C-A84B-25FF-50F02688019E}"/>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990158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F08E2-6943-92D9-AC42-4809B572ECE6}"/>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EEC460-3C40-5674-E637-506FE68389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3A3FC21-CBA5-D367-90EA-6353C8E775A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D987CADE-0E46-9FFF-4A73-267D5A8AD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35EA5D8-3414-10BE-3227-5B4479D5516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3D9B0326-A410-88A5-B13F-BE185257E886}"/>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8" name="Fußzeilenplatzhalter 7">
            <a:extLst>
              <a:ext uri="{FF2B5EF4-FFF2-40B4-BE49-F238E27FC236}">
                <a16:creationId xmlns:a16="http://schemas.microsoft.com/office/drawing/2014/main" id="{8EBD943D-C8D1-1283-C7B6-A0CE268752C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6AAEC77F-D925-4EA1-78C4-0DE95F5AF66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4459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5F8711-2D26-F733-C616-866BAC002B78}"/>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82ADE01-3D06-0B10-5AB3-695453051DAC}"/>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4" name="Fußzeilenplatzhalter 3">
            <a:extLst>
              <a:ext uri="{FF2B5EF4-FFF2-40B4-BE49-F238E27FC236}">
                <a16:creationId xmlns:a16="http://schemas.microsoft.com/office/drawing/2014/main" id="{F36A381D-D05F-F1B3-3253-D5B691265525}"/>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74AC4A9-0E47-141F-3A13-CDFA241735B8}"/>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4140221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BCFFCDF-C9F9-317E-4765-878A28C04D36}"/>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3" name="Fußzeilenplatzhalter 2">
            <a:extLst>
              <a:ext uri="{FF2B5EF4-FFF2-40B4-BE49-F238E27FC236}">
                <a16:creationId xmlns:a16="http://schemas.microsoft.com/office/drawing/2014/main" id="{9E75B358-26FD-CC40-C885-2BB000BC020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2AA86084-088B-5249-4A7E-80E1070A57D9}"/>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548621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D99A0E-1C70-B5B8-EE13-96D000E5D1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50977796-E2D9-FF4C-898B-C9A4F54EB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E0B0FEA-F6BC-210A-327F-F30A98D4B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D94FB10-31DA-BC6C-7837-BEE1276C9100}"/>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6" name="Fußzeilenplatzhalter 5">
            <a:extLst>
              <a:ext uri="{FF2B5EF4-FFF2-40B4-BE49-F238E27FC236}">
                <a16:creationId xmlns:a16="http://schemas.microsoft.com/office/drawing/2014/main" id="{3209D840-EEFD-570C-D299-545EDC439BCE}"/>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41751AE6-5394-CF9B-4095-0934CFD661E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32664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9FC789-3CE0-E1FD-3322-8030F3D5C72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495A006F-B9FD-96EF-C9E9-4B02853C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7C42EB9D-07FC-5667-8F64-922141B81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E16CEB-17A3-134A-F403-DF226AB39390}"/>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6" name="Fußzeilenplatzhalter 5">
            <a:extLst>
              <a:ext uri="{FF2B5EF4-FFF2-40B4-BE49-F238E27FC236}">
                <a16:creationId xmlns:a16="http://schemas.microsoft.com/office/drawing/2014/main" id="{6F17D063-40CC-BA27-F6A5-87F68CC4580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EDB57A1-F072-DBDA-003E-9BE20CF4A6B3}"/>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55173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F9075F-7DBD-ADB5-8BC9-A08F1F2FE4A7}"/>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C32FA496-E7B8-FC0A-B00A-49E7D7D178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18F1950-EE81-88C8-CDF6-6481D2820C2E}"/>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1629901C-6C46-6FF6-DBDB-9154D444DF1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70CCFAE-5B88-DB78-3176-13A1E19C0006}"/>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372613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E5E24D4-D5D4-D769-F6D8-9B638E92C918}"/>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5AB08CCA-B3CF-72A9-15B9-C2A2156341B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AC08C7A-7481-EC68-7717-ADC7554AEB4C}"/>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7236F1F5-E812-061C-4A39-E30FFF8CD5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1E987B4-A885-FBEF-EBC8-163EAA66C7C0}"/>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270127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FDE1D-777B-99E0-3F32-E2405E79F698}"/>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BC7E958-4754-6F01-4416-8491327266F4}"/>
              </a:ext>
            </a:extLst>
          </p:cNvPr>
          <p:cNvSpPr>
            <a:spLocks noGrp="1"/>
          </p:cNvSpPr>
          <p:nvPr>
            <p:ph idx="1"/>
          </p:nvPr>
        </p:nvSpPr>
        <p:spPr>
          <a:xfrm>
            <a:off x="1523999" y="908050"/>
            <a:ext cx="9144001" cy="514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8" name="Footer Placeholder 7">
            <a:extLst>
              <a:ext uri="{FF2B5EF4-FFF2-40B4-BE49-F238E27FC236}">
                <a16:creationId xmlns:a16="http://schemas.microsoft.com/office/drawing/2014/main" id="{D7BE8114-C14B-2FC0-F9EF-F7D71A8CF2C0}"/>
              </a:ext>
            </a:extLst>
          </p:cNvPr>
          <p:cNvSpPr>
            <a:spLocks noGrp="1"/>
          </p:cNvSpPr>
          <p:nvPr>
            <p:ph type="ftr" sz="quarter" idx="10"/>
          </p:nvPr>
        </p:nvSpPr>
        <p:spPr/>
        <p:txBody>
          <a:bodyPr/>
          <a:lstStyle/>
          <a:p>
            <a:endParaRPr lang="en-AT"/>
          </a:p>
        </p:txBody>
      </p:sp>
      <p:sp>
        <p:nvSpPr>
          <p:cNvPr id="6" name="Text Placeholder 5">
            <a:extLst>
              <a:ext uri="{FF2B5EF4-FFF2-40B4-BE49-F238E27FC236}">
                <a16:creationId xmlns:a16="http://schemas.microsoft.com/office/drawing/2014/main" id="{260B5EBE-82BD-721D-B1D8-06EDC2D325E8}"/>
              </a:ext>
            </a:extLst>
          </p:cNvPr>
          <p:cNvSpPr>
            <a:spLocks noGrp="1"/>
          </p:cNvSpPr>
          <p:nvPr>
            <p:ph type="body" sz="quarter" idx="11" hasCustomPrompt="1"/>
          </p:nvPr>
        </p:nvSpPr>
        <p:spPr>
          <a:xfrm>
            <a:off x="1523998" y="6057900"/>
            <a:ext cx="9144001" cy="287337"/>
          </a:xfrm>
        </p:spPr>
        <p:txBody>
          <a:bodyPr anchor="b" anchorCtr="0">
            <a:normAutofit/>
          </a:bodyPr>
          <a:lstStyle>
            <a:lvl1pPr marL="0" indent="0" algn="r">
              <a:buNone/>
              <a:defRPr sz="800"/>
            </a:lvl1pPr>
          </a:lstStyle>
          <a:p>
            <a:pPr lvl="0"/>
            <a:r>
              <a:rPr lang="en-GB"/>
              <a:t>© Copyright…</a:t>
            </a:r>
            <a:endParaRPr lang="en-AT"/>
          </a:p>
        </p:txBody>
      </p:sp>
    </p:spTree>
    <p:extLst>
      <p:ext uri="{BB962C8B-B14F-4D97-AF65-F5344CB8AC3E}">
        <p14:creationId xmlns:p14="http://schemas.microsoft.com/office/powerpoint/2010/main" val="26869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e man am Besten mit dem Lehrmaterial arbeitet.">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extfeld 6">
            <a:extLst>
              <a:ext uri="{FF2B5EF4-FFF2-40B4-BE49-F238E27FC236}">
                <a16:creationId xmlns:a16="http://schemas.microsoft.com/office/drawing/2014/main" id="{BF09F175-5BCE-EFD0-155B-F4D6E4525CAB}"/>
              </a:ext>
            </a:extLst>
          </p:cNvPr>
          <p:cNvSpPr txBox="1"/>
          <p:nvPr userDrawn="1"/>
        </p:nvSpPr>
        <p:spPr>
          <a:xfrm>
            <a:off x="1021976" y="1583765"/>
            <a:ext cx="10748748" cy="4885115"/>
          </a:xfrm>
          <a:prstGeom prst="rect">
            <a:avLst/>
          </a:prstGeom>
          <a:noFill/>
        </p:spPr>
        <p:txBody>
          <a:bodyPr wrap="square" rtlCol="0">
            <a:spAutoFit/>
          </a:bodyPr>
          <a:lstStyle/>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Infoblatt:</a:t>
            </a:r>
            <a:r>
              <a:rPr lang="de-AT" sz="1600">
                <a:solidFill>
                  <a:srgbClr val="0A6169"/>
                </a:solidFill>
                <a:latin typeface="Mangal Pro" panose="00000500000000000000" pitchFamily="2" charset="0"/>
                <a:cs typeface="Mangal Pro" panose="00000500000000000000" pitchFamily="2" charset="0"/>
              </a:rPr>
              <a:t> </a:t>
            </a:r>
            <a:r>
              <a:rPr lang="de-AT" sz="1600" kern="1200">
                <a:solidFill>
                  <a:schemeClr val="tx1"/>
                </a:solidFill>
                <a:latin typeface="Mangal Pro" panose="00000500000000000000" pitchFamily="2" charset="0"/>
                <a:ea typeface="+mn-ea"/>
                <a:cs typeface="Mangal Pro" panose="00000500000000000000" pitchFamily="2" charset="0"/>
              </a:rPr>
              <a:t>Das Infoblatt bietet eine kompakte Übersicht, welche die Unterrichtsplanung erleichtert: Lernziele, Zielgruppen, Schwierigkeitsgrad, Methoden und Anknüpfungspunkte zum Lehrplan.</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Power Point: </a:t>
            </a:r>
            <a:r>
              <a:rPr lang="de-AT" sz="1600">
                <a:latin typeface="Mangal Pro" panose="00000500000000000000" pitchFamily="2" charset="0"/>
                <a:cs typeface="Mangal Pro" panose="00000500000000000000" pitchFamily="2" charset="0"/>
              </a:rPr>
              <a:t>Die Power-Point-Folien können unmittelbar im Unterricht eingesetzt werden. Zu jeder Folie finden Sie im Notizfeld Sprechtexte, Erklärungen und Quellenangaben. Aktivitätsfolien sind grün hinterlegt und beinhalten praktische Übungen, Videos und andere interaktive Elemente, die speziell für den Einsatz im Unterricht aufbereitet wurden. Die Materialien eignen sich durch den Volltext auch zum Selbststudium der Inhalte.</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Interaktive Übungen: </a:t>
            </a:r>
            <a:r>
              <a:rPr lang="de-AT" sz="1600" kern="1200">
                <a:solidFill>
                  <a:schemeClr val="tx1"/>
                </a:solidFill>
                <a:latin typeface="Mangal Pro" panose="00000500000000000000" pitchFamily="2" charset="0"/>
                <a:ea typeface="+mn-ea"/>
                <a:cs typeface="Mangal Pro" panose="00000500000000000000" pitchFamily="2" charset="0"/>
              </a:rPr>
              <a:t>Zusätzlich zu den interaktiven Übungen auf den farblich hinterlegten Folien, </a:t>
            </a:r>
            <a:r>
              <a:rPr lang="de-AT" sz="1600">
                <a:latin typeface="Mangal Pro" panose="00000500000000000000" pitchFamily="2" charset="0"/>
                <a:cs typeface="Mangal Pro" panose="00000500000000000000" pitchFamily="2" charset="0"/>
              </a:rPr>
              <a:t>finden Sie auf der Plattform </a:t>
            </a:r>
            <a:r>
              <a:rPr lang="de-AT" sz="1600">
                <a:latin typeface="Mangal Pro" panose="00000500000000000000" pitchFamily="2" charset="0"/>
                <a:cs typeface="Mangal Pro" panose="00000500000000000000" pitchFamily="2" charset="0"/>
                <a:hlinkClick r:id="rId2"/>
              </a:rPr>
              <a:t>www.retrans.at </a:t>
            </a:r>
            <a:r>
              <a:rPr lang="de-AT" sz="1600">
                <a:latin typeface="Mangal Pro" panose="00000500000000000000" pitchFamily="2" charset="0"/>
                <a:cs typeface="Mangal Pro" panose="00000500000000000000" pitchFamily="2" charset="0"/>
              </a:rPr>
              <a:t>ein große Auswahl an Case-Studies, ergänzenden Übungen, Videos und weiterführenden Links.</a:t>
            </a:r>
          </a:p>
          <a:p>
            <a:pPr marL="285750" indent="-285750">
              <a:lnSpc>
                <a:spcPct val="120000"/>
              </a:lnSpc>
              <a:buClr>
                <a:srgbClr val="0A6169"/>
              </a:buClr>
              <a:buFont typeface="Wingdings" panose="05000000000000000000" pitchFamily="2" charset="2"/>
              <a:buChar char="§"/>
            </a:pPr>
            <a:endParaRPr lang="de-AT" sz="1600">
              <a:latin typeface="Mangal Pro" panose="00000500000000000000" pitchFamily="2" charset="0"/>
              <a:cs typeface="Mangal Pro" panose="00000500000000000000" pitchFamily="2" charset="0"/>
            </a:endParaRPr>
          </a:p>
          <a:p>
            <a:pPr marL="285750" indent="-285750">
              <a:lnSpc>
                <a:spcPct val="120000"/>
              </a:lnSpc>
              <a:buClr>
                <a:srgbClr val="0A6169"/>
              </a:buClr>
              <a:buFont typeface="Wingdings" panose="05000000000000000000" pitchFamily="2" charset="2"/>
              <a:buChar char="§"/>
            </a:pPr>
            <a:r>
              <a:rPr lang="de-AT" sz="1600" b="1">
                <a:solidFill>
                  <a:srgbClr val="0A6169"/>
                </a:solidFill>
                <a:latin typeface="Mangal Pro" panose="00000500000000000000" pitchFamily="2" charset="0"/>
                <a:cs typeface="Mangal Pro" panose="00000500000000000000" pitchFamily="2" charset="0"/>
              </a:rPr>
              <a:t>Weiterführende Quellen:</a:t>
            </a:r>
            <a:r>
              <a:rPr lang="de-AT" sz="1600">
                <a:solidFill>
                  <a:srgbClr val="0A6169"/>
                </a:solidFill>
                <a:latin typeface="Mangal Pro" panose="00000500000000000000" pitchFamily="2" charset="0"/>
                <a:cs typeface="Mangal Pro" panose="00000500000000000000" pitchFamily="2" charset="0"/>
              </a:rPr>
              <a:t> </a:t>
            </a:r>
            <a:r>
              <a:rPr lang="de-AT" sz="1600">
                <a:latin typeface="Mangal Pro" panose="00000500000000000000" pitchFamily="2" charset="0"/>
                <a:cs typeface="Mangal Pro" panose="00000500000000000000" pitchFamily="2" charset="0"/>
              </a:rPr>
              <a:t>Am Ende eines jeden Unterkapitels findet sich eine Aufstellung der Literaturquellen.</a:t>
            </a:r>
          </a:p>
          <a:p>
            <a:endParaRPr lang="de-AT"/>
          </a:p>
        </p:txBody>
      </p:sp>
      <p:pic>
        <p:nvPicPr>
          <p:cNvPr id="3" name="Grafik 2" descr="Logo RETRans">
            <a:extLst>
              <a:ext uri="{FF2B5EF4-FFF2-40B4-BE49-F238E27FC236}">
                <a16:creationId xmlns:a16="http://schemas.microsoft.com/office/drawing/2014/main" id="{002B5AD2-A7A1-0B4F-CC65-7F473DE764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sp>
        <p:nvSpPr>
          <p:cNvPr id="8" name="Textfeld 7">
            <a:extLst>
              <a:ext uri="{FF2B5EF4-FFF2-40B4-BE49-F238E27FC236}">
                <a16:creationId xmlns:a16="http://schemas.microsoft.com/office/drawing/2014/main" id="{CDAC4D10-0FB6-2BC0-41E5-6B40F4E3AE64}"/>
              </a:ext>
            </a:extLst>
          </p:cNvPr>
          <p:cNvSpPr txBox="1"/>
          <p:nvPr userDrawn="1"/>
        </p:nvSpPr>
        <p:spPr>
          <a:xfrm>
            <a:off x="3938555" y="582071"/>
            <a:ext cx="7641910" cy="400110"/>
          </a:xfrm>
          <a:prstGeom prst="rect">
            <a:avLst/>
          </a:prstGeom>
          <a:noFill/>
        </p:spPr>
        <p:txBody>
          <a:bodyPr wrap="square" rtlCol="0">
            <a:spAutoFit/>
          </a:bodyPr>
          <a:lstStyle/>
          <a:p>
            <a:r>
              <a:rPr lang="de-DE" sz="2000" b="1">
                <a:solidFill>
                  <a:srgbClr val="0A6169"/>
                </a:solidFill>
                <a:latin typeface="Mangal Pro" panose="00000500000000000000" pitchFamily="2" charset="0"/>
                <a:cs typeface="Mangal Pro" panose="00000500000000000000" pitchFamily="2" charset="0"/>
              </a:rPr>
              <a:t>Wie man am besten mit diesem Lehrmaterial arbeitet…</a:t>
            </a:r>
            <a:endParaRPr lang="de-AT" sz="20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00F88035-BF05-BEC1-8E02-DAC8E64B18D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Logistikum">
            <a:extLst>
              <a:ext uri="{FF2B5EF4-FFF2-40B4-BE49-F238E27FC236}">
                <a16:creationId xmlns:a16="http://schemas.microsoft.com/office/drawing/2014/main" id="{482050FC-9B7F-05B3-A556-9A1992E3978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descr="Logo Bundesministerium Innovation, Mobilität und Infrastruktur">
            <a:extLst>
              <a:ext uri="{FF2B5EF4-FFF2-40B4-BE49-F238E27FC236}">
                <a16:creationId xmlns:a16="http://schemas.microsoft.com/office/drawing/2014/main" id="{961895D8-2739-D1D4-CB4C-64C5EAF470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8" name="Grafik 17" descr="Logo SCHIG">
            <a:extLst>
              <a:ext uri="{FF2B5EF4-FFF2-40B4-BE49-F238E27FC236}">
                <a16:creationId xmlns:a16="http://schemas.microsoft.com/office/drawing/2014/main" id="{4907BB83-0A05-D6F4-D75D-322BCD9671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9" name="Grafik 18" descr="Logo Austrian Logistics">
            <a:extLst>
              <a:ext uri="{FF2B5EF4-FFF2-40B4-BE49-F238E27FC236}">
                <a16:creationId xmlns:a16="http://schemas.microsoft.com/office/drawing/2014/main" id="{05BBD1A4-2315-CAA5-BAB8-76B1E031CA8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20" name="Grafik 11" descr="Logo Fachhochschule des BFI Wien">
            <a:extLst>
              <a:ext uri="{FF2B5EF4-FFF2-40B4-BE49-F238E27FC236}">
                <a16:creationId xmlns:a16="http://schemas.microsoft.com/office/drawing/2014/main" id="{F09FA5B5-AF11-A6F1-514A-7F5E09360AC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21" name="Foliennummernplatzhalter 5">
            <a:extLst>
              <a:ext uri="{FF2B5EF4-FFF2-40B4-BE49-F238E27FC236}">
                <a16:creationId xmlns:a16="http://schemas.microsoft.com/office/drawing/2014/main" id="{13F6FEC7-568B-B877-1B75-C2C43D513680}"/>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8339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rgbClr val="41D5E3">
                <a:lumMod val="33000"/>
                <a:lumOff val="67000"/>
              </a:srgbClr>
            </a:gs>
            <a:gs pos="38000">
              <a:srgbClr val="41D5E3">
                <a:alpha val="13000"/>
                <a:lumMod val="56000"/>
                <a:lumOff val="44000"/>
              </a:srgb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 name="Grafik 1">
            <a:extLst>
              <a:ext uri="{FF2B5EF4-FFF2-40B4-BE49-F238E27FC236}">
                <a16:creationId xmlns:a16="http://schemas.microsoft.com/office/drawing/2014/main" id="{4D9EBBB0-585C-1A0F-3304-DC4FA6D169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9" name="Textfeld 8">
            <a:extLst>
              <a:ext uri="{FF2B5EF4-FFF2-40B4-BE49-F238E27FC236}">
                <a16:creationId xmlns:a16="http://schemas.microsoft.com/office/drawing/2014/main" id="{E88717DB-5911-777B-77EE-E9CDB3D424C5}"/>
              </a:ext>
            </a:extLst>
          </p:cNvPr>
          <p:cNvSpPr txBox="1"/>
          <p:nvPr userDrawn="1"/>
        </p:nvSpPr>
        <p:spPr>
          <a:xfrm>
            <a:off x="3938555" y="521336"/>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Agenda</a:t>
            </a:r>
            <a:endParaRPr lang="de-AT" sz="3600" b="1">
              <a:solidFill>
                <a:srgbClr val="0A6169"/>
              </a:solidFill>
              <a:latin typeface="Mangal Pro" panose="00000500000000000000" pitchFamily="2" charset="0"/>
              <a:cs typeface="Mangal Pro" panose="00000500000000000000" pitchFamily="2" charset="0"/>
            </a:endParaRPr>
          </a:p>
        </p:txBody>
      </p:sp>
      <p:pic>
        <p:nvPicPr>
          <p:cNvPr id="4" name="Picture 4" descr="Logo Fachhochschule Oberösterreich">
            <a:extLst>
              <a:ext uri="{FF2B5EF4-FFF2-40B4-BE49-F238E27FC236}">
                <a16:creationId xmlns:a16="http://schemas.microsoft.com/office/drawing/2014/main" id="{81C4EB6B-88D9-C4B2-2CA3-9C61DF9A101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ogo LOGISTIKUM - die Logistik-Kompetenz der FH OÖ in Steyr">
            <a:extLst>
              <a:ext uri="{FF2B5EF4-FFF2-40B4-BE49-F238E27FC236}">
                <a16:creationId xmlns:a16="http://schemas.microsoft.com/office/drawing/2014/main" id="{4EEB4029-A328-18F5-8E3B-C24C955158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Logo Bundesministerium Innovation, Mobilität und Infrastruktur">
            <a:extLst>
              <a:ext uri="{FF2B5EF4-FFF2-40B4-BE49-F238E27FC236}">
                <a16:creationId xmlns:a16="http://schemas.microsoft.com/office/drawing/2014/main" id="{82849A5C-93AF-3786-3D2A-9492FD9891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0" name="Grafik 9" descr="Logo SCHIG">
            <a:extLst>
              <a:ext uri="{FF2B5EF4-FFF2-40B4-BE49-F238E27FC236}">
                <a16:creationId xmlns:a16="http://schemas.microsoft.com/office/drawing/2014/main" id="{0E75019B-F551-9318-F74A-EFECBBF3786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783F694F-F925-7CF6-B676-944EA29C034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90BD43F-7240-5767-9E07-661BB227D26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4" name="Foliennummernplatzhalter 5">
            <a:extLst>
              <a:ext uri="{FF2B5EF4-FFF2-40B4-BE49-F238E27FC236}">
                <a16:creationId xmlns:a16="http://schemas.microsoft.com/office/drawing/2014/main" id="{FAFFE925-3FC4-C14C-C752-8A89728B4D45}"/>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173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foli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838200" y="1847284"/>
            <a:ext cx="10515600" cy="3911404"/>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2" name="Titel 1">
            <a:extLst>
              <a:ext uri="{FF2B5EF4-FFF2-40B4-BE49-F238E27FC236}">
                <a16:creationId xmlns:a16="http://schemas.microsoft.com/office/drawing/2014/main" id="{6123347D-254B-C513-EC8C-4FD11AE7BC82}"/>
              </a:ext>
            </a:extLst>
          </p:cNvPr>
          <p:cNvSpPr>
            <a:spLocks noGrp="1"/>
          </p:cNvSpPr>
          <p:nvPr>
            <p:ph type="title"/>
          </p:nvPr>
        </p:nvSpPr>
        <p:spPr>
          <a:xfrm>
            <a:off x="4068952" y="347265"/>
            <a:ext cx="7701771"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Mastertitelformat bearbeiten</a:t>
            </a:r>
            <a:endParaRPr lang="de-AT"/>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5" name="Grafik 4">
            <a:extLst>
              <a:ext uri="{FF2B5EF4-FFF2-40B4-BE49-F238E27FC236}">
                <a16:creationId xmlns:a16="http://schemas.microsoft.com/office/drawing/2014/main" id="{82BC06C9-38C2-83E2-527D-1AEB0CB9B9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EF5D2025-6E55-3351-DFF0-D51B859A65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AE3ADA0E-E77E-156E-A8A8-A006D0410C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1F85B4CE-00DF-46B5-6E09-5405D125C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4374D7FB-FFC0-4063-C281-A136AD2AB68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CA8E3B5E-F063-1FE4-4601-33D81356DFB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D2972B57-DDBA-4E16-41BE-B7713ED5B1A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89E98140-0374-F7A1-5DD8-15A6DEBB2CA1}"/>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81252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pic>
        <p:nvPicPr>
          <p:cNvPr id="11" name="Grafik 10" descr="Grafik für Gruppenarbeit und Netzwerk zwischen Personen">
            <a:extLst>
              <a:ext uri="{FF2B5EF4-FFF2-40B4-BE49-F238E27FC236}">
                <a16:creationId xmlns:a16="http://schemas.microsoft.com/office/drawing/2014/main" id="{6D05E9DC-7749-06CD-E053-9A8036B4A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6830" y="2228659"/>
            <a:ext cx="2470842" cy="2470842"/>
          </a:xfrm>
          <a:prstGeom prst="rect">
            <a:avLst/>
          </a:prstGeom>
        </p:spPr>
      </p:pic>
      <p:sp>
        <p:nvSpPr>
          <p:cNvPr id="13" name="Textfeld 12">
            <a:extLst>
              <a:ext uri="{FF2B5EF4-FFF2-40B4-BE49-F238E27FC236}">
                <a16:creationId xmlns:a16="http://schemas.microsoft.com/office/drawing/2014/main" id="{A7A068EE-6D08-23B2-1780-BC45B46F02F5}"/>
              </a:ext>
            </a:extLst>
          </p:cNvPr>
          <p:cNvSpPr txBox="1"/>
          <p:nvPr userDrawn="1"/>
        </p:nvSpPr>
        <p:spPr>
          <a:xfrm>
            <a:off x="946542" y="6531550"/>
            <a:ext cx="1165926"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39338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ktivitätsfolie">
    <p:bg>
      <p:bgPr>
        <a:gradFill>
          <a:gsLst>
            <a:gs pos="0">
              <a:schemeClr val="accent2">
                <a:lumMod val="38000"/>
                <a:lumOff val="62000"/>
              </a:schemeClr>
            </a:gs>
            <a:gs pos="38000">
              <a:schemeClr val="accent2">
                <a:lumMod val="14000"/>
                <a:lumOff val="86000"/>
              </a:schemeClr>
            </a:gs>
          </a:gsLst>
          <a:lin ang="13500000" scaled="0"/>
        </a:gradFill>
        <a:effectLst/>
      </p:bgPr>
    </p:bg>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586794FF-87DB-12CF-452C-DC943F7FDC39}"/>
              </a:ext>
            </a:extLst>
          </p:cNvPr>
          <p:cNvGrpSpPr/>
          <p:nvPr userDrawn="1"/>
        </p:nvGrpSpPr>
        <p:grpSpPr>
          <a:xfrm>
            <a:off x="1" y="-7131"/>
            <a:ext cx="12191999" cy="126994"/>
            <a:chOff x="1" y="-7131"/>
            <a:chExt cx="12191999" cy="110545"/>
          </a:xfrm>
        </p:grpSpPr>
        <p:sp>
          <p:nvSpPr>
            <p:cNvPr id="18" name="Rechteck 17">
              <a:extLst>
                <a:ext uri="{FF2B5EF4-FFF2-40B4-BE49-F238E27FC236}">
                  <a16:creationId xmlns:a16="http://schemas.microsoft.com/office/drawing/2014/main" id="{496B1825-4B38-0A41-E419-13C078B338BC}"/>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EF1EA042-DDB0-332A-917D-84B070073FB8}"/>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0" name="Rechteck 19">
              <a:extLst>
                <a:ext uri="{FF2B5EF4-FFF2-40B4-BE49-F238E27FC236}">
                  <a16:creationId xmlns:a16="http://schemas.microsoft.com/office/drawing/2014/main" id="{D8C02799-AA5C-DCA6-C1EF-D9A9770A5735}"/>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 name="Titel 1">
            <a:extLst>
              <a:ext uri="{FF2B5EF4-FFF2-40B4-BE49-F238E27FC236}">
                <a16:creationId xmlns:a16="http://schemas.microsoft.com/office/drawing/2014/main" id="{2AF3C766-9A7D-EB73-FBCB-06695F4AD3C7}"/>
              </a:ext>
            </a:extLst>
          </p:cNvPr>
          <p:cNvSpPr>
            <a:spLocks noGrp="1"/>
          </p:cNvSpPr>
          <p:nvPr>
            <p:ph type="title" hasCustomPrompt="1"/>
          </p:nvPr>
        </p:nvSpPr>
        <p:spPr>
          <a:xfrm>
            <a:off x="4029814" y="347265"/>
            <a:ext cx="7740909" cy="1092900"/>
          </a:xfrm>
        </p:spPr>
        <p:txBody>
          <a:bodyPr>
            <a:normAutofit/>
          </a:bodyPr>
          <a:lstStyle>
            <a:lvl1pPr>
              <a:defRPr sz="3600" b="1">
                <a:solidFill>
                  <a:srgbClr val="0A6169"/>
                </a:solidFill>
                <a:latin typeface="Mangal Pro" panose="00000500000000000000" pitchFamily="2" charset="0"/>
                <a:cs typeface="Mangal Pro" panose="00000500000000000000" pitchFamily="2" charset="0"/>
              </a:defRPr>
            </a:lvl1pPr>
          </a:lstStyle>
          <a:p>
            <a:r>
              <a:rPr lang="de-DE"/>
              <a:t>Titel Aktivität xxx</a:t>
            </a:r>
            <a:endParaRPr lang="de-AT"/>
          </a:p>
        </p:txBody>
      </p:sp>
      <p:sp>
        <p:nvSpPr>
          <p:cNvPr id="16" name="Inhaltsplatzhalter 2">
            <a:extLst>
              <a:ext uri="{FF2B5EF4-FFF2-40B4-BE49-F238E27FC236}">
                <a16:creationId xmlns:a16="http://schemas.microsoft.com/office/drawing/2014/main" id="{BBD12A74-6AB4-75FC-003E-72A589DD3E9B}"/>
              </a:ext>
            </a:extLst>
          </p:cNvPr>
          <p:cNvSpPr>
            <a:spLocks noGrp="1"/>
          </p:cNvSpPr>
          <p:nvPr>
            <p:ph idx="1"/>
          </p:nvPr>
        </p:nvSpPr>
        <p:spPr>
          <a:xfrm>
            <a:off x="4029814" y="1685384"/>
            <a:ext cx="7740909" cy="4036728"/>
          </a:xfrm>
        </p:spPr>
        <p:txBody>
          <a:bodyPr/>
          <a:lstStyle>
            <a:lvl1pPr marL="228600" indent="-228600">
              <a:buClr>
                <a:schemeClr val="accent4"/>
              </a:buClr>
              <a:buFont typeface="Wingdings" panose="05000000000000000000" pitchFamily="2" charset="2"/>
              <a:buChar char="§"/>
              <a:defRPr sz="2000">
                <a:latin typeface="Mangal Pro" panose="00000500000000000000" pitchFamily="2" charset="0"/>
                <a:cs typeface="Mangal Pro" panose="00000500000000000000" pitchFamily="2" charset="0"/>
              </a:defRPr>
            </a:lvl1pPr>
            <a:lvl2pPr marL="685800" indent="-228600">
              <a:buClr>
                <a:schemeClr val="accent4"/>
              </a:buClr>
              <a:buFont typeface="Wingdings" panose="05000000000000000000" pitchFamily="2" charset="2"/>
              <a:buChar char="§"/>
              <a:defRPr sz="1800">
                <a:latin typeface="Mangal Pro" panose="00000500000000000000" pitchFamily="2" charset="0"/>
                <a:cs typeface="Mangal Pro" panose="00000500000000000000" pitchFamily="2" charset="0"/>
              </a:defRPr>
            </a:lvl2pPr>
            <a:lvl3pPr marL="1143000" indent="-228600">
              <a:buClr>
                <a:schemeClr val="accent4"/>
              </a:buClr>
              <a:buFont typeface="Wingdings" panose="05000000000000000000" pitchFamily="2" charset="2"/>
              <a:buChar char="§"/>
              <a:defRPr sz="1600">
                <a:latin typeface="Mangal Pro" panose="00000500000000000000" pitchFamily="2" charset="0"/>
                <a:cs typeface="Mangal Pro" panose="00000500000000000000" pitchFamily="2" charset="0"/>
              </a:defRPr>
            </a:lvl3pPr>
            <a:lvl4pPr marL="16002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4pPr>
            <a:lvl5pPr marL="2057400" indent="-228600">
              <a:buClr>
                <a:schemeClr val="accent4"/>
              </a:buClr>
              <a:buFont typeface="Wingdings" panose="05000000000000000000" pitchFamily="2" charset="2"/>
              <a:buChar char="§"/>
              <a:defRPr sz="1200">
                <a:latin typeface="Mangal Pro" panose="00000500000000000000" pitchFamily="2" charset="0"/>
                <a:cs typeface="Mangal Pro" panose="00000500000000000000" pitchFamily="2"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pic>
        <p:nvPicPr>
          <p:cNvPr id="4" name="Grafik 3">
            <a:extLst>
              <a:ext uri="{FF2B5EF4-FFF2-40B4-BE49-F238E27FC236}">
                <a16:creationId xmlns:a16="http://schemas.microsoft.com/office/drawing/2014/main" id="{12AE6558-2252-F38A-5CB1-044A09B5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pic>
        <p:nvPicPr>
          <p:cNvPr id="8" name="Picture 4" descr="Logo Fachhochschule Oberösterreich">
            <a:extLst>
              <a:ext uri="{FF2B5EF4-FFF2-40B4-BE49-F238E27FC236}">
                <a16:creationId xmlns:a16="http://schemas.microsoft.com/office/drawing/2014/main" id="{3B88B197-F213-DC13-671C-1FF03816ED8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ogo LOGISTIKUM - die Logistik-Kompetenz der FH OÖ in Steyr">
            <a:extLst>
              <a:ext uri="{FF2B5EF4-FFF2-40B4-BE49-F238E27FC236}">
                <a16:creationId xmlns:a16="http://schemas.microsoft.com/office/drawing/2014/main" id="{F06CF755-8140-DCA6-A502-6BE9D44156D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DB046836-494C-791D-02EE-6BCFE321036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2" name="Grafik 11" descr="Logo SCHIG">
            <a:extLst>
              <a:ext uri="{FF2B5EF4-FFF2-40B4-BE49-F238E27FC236}">
                <a16:creationId xmlns:a16="http://schemas.microsoft.com/office/drawing/2014/main" id="{35BF2C4C-3F91-EE8F-D2CC-AEBF1CDEDE2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4" name="Grafik 13" descr="Logo Austrian Logistics">
            <a:extLst>
              <a:ext uri="{FF2B5EF4-FFF2-40B4-BE49-F238E27FC236}">
                <a16:creationId xmlns:a16="http://schemas.microsoft.com/office/drawing/2014/main" id="{AB38A999-1744-32F0-1083-32AE3F2389E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5" name="Grafik 11" descr="Logo Fachhochschule des BFI Wien">
            <a:extLst>
              <a:ext uri="{FF2B5EF4-FFF2-40B4-BE49-F238E27FC236}">
                <a16:creationId xmlns:a16="http://schemas.microsoft.com/office/drawing/2014/main" id="{8A01F457-260C-4823-A158-C7D02CDFC8C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7" name="Foliennummernplatzhalter 5">
            <a:extLst>
              <a:ext uri="{FF2B5EF4-FFF2-40B4-BE49-F238E27FC236}">
                <a16:creationId xmlns:a16="http://schemas.microsoft.com/office/drawing/2014/main" id="{7C121300-76E9-F62A-44DC-19D0B3909DC4}"/>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27507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teraturverzeichni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D4C63B-424B-1742-E72E-66A899E96DC5}"/>
              </a:ext>
            </a:extLst>
          </p:cNvPr>
          <p:cNvSpPr>
            <a:spLocks noGrp="1"/>
          </p:cNvSpPr>
          <p:nvPr>
            <p:ph idx="1"/>
          </p:nvPr>
        </p:nvSpPr>
        <p:spPr>
          <a:xfrm>
            <a:off x="651256" y="1614120"/>
            <a:ext cx="10515600" cy="3911404"/>
          </a:xfrm>
        </p:spPr>
        <p:txBody>
          <a:bodyPr>
            <a:normAutofit/>
          </a:bodyPr>
          <a:lstStyle>
            <a:lvl1pPr marL="228600" indent="-228600">
              <a:buClr>
                <a:schemeClr val="accent4"/>
              </a:buClr>
              <a:buFont typeface="Wingdings" panose="05000000000000000000" pitchFamily="2" charset="2"/>
              <a:buChar char="§"/>
              <a:defRPr sz="1400">
                <a:latin typeface="Mangal Pro" panose="00000500000000000000" pitchFamily="2" charset="0"/>
                <a:cs typeface="Mangal Pro" panose="00000500000000000000" pitchFamily="2" charset="0"/>
              </a:defRPr>
            </a:lvl1pPr>
            <a:lvl2pPr>
              <a:defRPr sz="1800">
                <a:latin typeface="Mangal Pro" panose="00000500000000000000" pitchFamily="2" charset="0"/>
                <a:cs typeface="Mangal Pro" panose="00000500000000000000" pitchFamily="2" charset="0"/>
              </a:defRPr>
            </a:lvl2pPr>
            <a:lvl3pPr>
              <a:defRPr sz="1600">
                <a:latin typeface="Mangal Pro" panose="00000500000000000000" pitchFamily="2" charset="0"/>
                <a:cs typeface="Mangal Pro" panose="00000500000000000000" pitchFamily="2" charset="0"/>
              </a:defRPr>
            </a:lvl3pPr>
            <a:lvl4pPr>
              <a:defRPr sz="1400">
                <a:latin typeface="Mangal Pro" panose="00000500000000000000" pitchFamily="2" charset="0"/>
                <a:cs typeface="Mangal Pro" panose="00000500000000000000" pitchFamily="2" charset="0"/>
              </a:defRPr>
            </a:lvl4pPr>
            <a:lvl5pPr>
              <a:defRPr sz="1200">
                <a:latin typeface="Mangal Pro" panose="00000500000000000000" pitchFamily="2" charset="0"/>
                <a:cs typeface="Mangal Pro" panose="00000500000000000000" pitchFamily="2" charset="0"/>
              </a:defRPr>
            </a:lvl5pPr>
          </a:lstStyle>
          <a:p>
            <a:pPr lvl="0"/>
            <a:r>
              <a:rPr lang="de-DE"/>
              <a:t>Mastertextformat bearbeiten</a:t>
            </a:r>
          </a:p>
        </p:txBody>
      </p:sp>
      <p:grpSp>
        <p:nvGrpSpPr>
          <p:cNvPr id="14" name="Gruppieren 13">
            <a:extLst>
              <a:ext uri="{FF2B5EF4-FFF2-40B4-BE49-F238E27FC236}">
                <a16:creationId xmlns:a16="http://schemas.microsoft.com/office/drawing/2014/main" id="{2001F3A3-519B-43D6-FD3A-17C52F85434C}"/>
              </a:ext>
            </a:extLst>
          </p:cNvPr>
          <p:cNvGrpSpPr/>
          <p:nvPr userDrawn="1"/>
        </p:nvGrpSpPr>
        <p:grpSpPr>
          <a:xfrm>
            <a:off x="1" y="-7131"/>
            <a:ext cx="12191999" cy="126994"/>
            <a:chOff x="1" y="-7131"/>
            <a:chExt cx="12191999" cy="110545"/>
          </a:xfrm>
        </p:grpSpPr>
        <p:sp>
          <p:nvSpPr>
            <p:cNvPr id="15" name="Rechteck 14">
              <a:extLst>
                <a:ext uri="{FF2B5EF4-FFF2-40B4-BE49-F238E27FC236}">
                  <a16:creationId xmlns:a16="http://schemas.microsoft.com/office/drawing/2014/main" id="{2BE97E26-24B4-F2C8-2E0A-85F55B5BAD98}"/>
                </a:ext>
              </a:extLst>
            </p:cNvPr>
            <p:cNvSpPr/>
            <p:nvPr userDrawn="1"/>
          </p:nvSpPr>
          <p:spPr>
            <a:xfrm>
              <a:off x="1" y="-4970"/>
              <a:ext cx="4094921" cy="108384"/>
            </a:xfrm>
            <a:prstGeom prst="rect">
              <a:avLst/>
            </a:prstGeom>
            <a:solidFill>
              <a:srgbClr val="77ED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72408E4D-F11B-7BCB-06DE-D5B0AE4940FB}"/>
                </a:ext>
              </a:extLst>
            </p:cNvPr>
            <p:cNvSpPr/>
            <p:nvPr userDrawn="1"/>
          </p:nvSpPr>
          <p:spPr>
            <a:xfrm>
              <a:off x="4094922" y="-7131"/>
              <a:ext cx="4094921" cy="108384"/>
            </a:xfrm>
            <a:prstGeom prst="rect">
              <a:avLst/>
            </a:prstGeom>
            <a:solidFill>
              <a:srgbClr val="39D3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976A3F15-324B-AD44-AA59-5F350003B208}"/>
                </a:ext>
              </a:extLst>
            </p:cNvPr>
            <p:cNvSpPr/>
            <p:nvPr userDrawn="1"/>
          </p:nvSpPr>
          <p:spPr>
            <a:xfrm>
              <a:off x="8189844" y="-4237"/>
              <a:ext cx="4002156" cy="105490"/>
            </a:xfrm>
            <a:prstGeom prst="rect">
              <a:avLst/>
            </a:prstGeom>
            <a:solidFill>
              <a:srgbClr val="FCDA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7" name="Grafik 6">
            <a:extLst>
              <a:ext uri="{FF2B5EF4-FFF2-40B4-BE49-F238E27FC236}">
                <a16:creationId xmlns:a16="http://schemas.microsoft.com/office/drawing/2014/main" id="{736C7AFB-1EF4-6FCE-02AF-FF561DC34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5763" y="293818"/>
            <a:ext cx="2713470" cy="754085"/>
          </a:xfrm>
          <a:prstGeom prst="rect">
            <a:avLst/>
          </a:prstGeom>
        </p:spPr>
      </p:pic>
      <p:sp>
        <p:nvSpPr>
          <p:cNvPr id="4" name="Textfeld 3">
            <a:extLst>
              <a:ext uri="{FF2B5EF4-FFF2-40B4-BE49-F238E27FC236}">
                <a16:creationId xmlns:a16="http://schemas.microsoft.com/office/drawing/2014/main" id="{936F217A-7C1B-0ED2-02D0-DC1555DE4826}"/>
              </a:ext>
            </a:extLst>
          </p:cNvPr>
          <p:cNvSpPr txBox="1"/>
          <p:nvPr userDrawn="1"/>
        </p:nvSpPr>
        <p:spPr>
          <a:xfrm>
            <a:off x="3938555" y="539265"/>
            <a:ext cx="7641910" cy="646331"/>
          </a:xfrm>
          <a:prstGeom prst="rect">
            <a:avLst/>
          </a:prstGeom>
          <a:noFill/>
        </p:spPr>
        <p:txBody>
          <a:bodyPr wrap="square" rtlCol="0">
            <a:spAutoFit/>
          </a:bodyPr>
          <a:lstStyle/>
          <a:p>
            <a:r>
              <a:rPr lang="de-DE" sz="3600" b="1">
                <a:solidFill>
                  <a:srgbClr val="0A6169"/>
                </a:solidFill>
                <a:latin typeface="Mangal Pro" panose="00000500000000000000" pitchFamily="2" charset="0"/>
                <a:cs typeface="Mangal Pro" panose="00000500000000000000" pitchFamily="2" charset="0"/>
              </a:rPr>
              <a:t>Literaturverzeichnis</a:t>
            </a:r>
            <a:endParaRPr lang="de-AT" sz="3600" b="1">
              <a:solidFill>
                <a:srgbClr val="0A6169"/>
              </a:solidFill>
              <a:latin typeface="Mangal Pro" panose="00000500000000000000" pitchFamily="2" charset="0"/>
              <a:cs typeface="Mangal Pro" panose="00000500000000000000" pitchFamily="2" charset="0"/>
            </a:endParaRPr>
          </a:p>
        </p:txBody>
      </p:sp>
      <p:pic>
        <p:nvPicPr>
          <p:cNvPr id="5" name="Picture 4" descr="Logo Fachhochschule Oberösterreich">
            <a:extLst>
              <a:ext uri="{FF2B5EF4-FFF2-40B4-BE49-F238E27FC236}">
                <a16:creationId xmlns:a16="http://schemas.microsoft.com/office/drawing/2014/main" id="{DE17DFE9-2DA4-64CE-BFCC-F288471C841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0275811" y="6480747"/>
            <a:ext cx="1204291" cy="327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ogo LOGISTIKUM - die Logistik-Kompetenz der FH OÖ in Steyr">
            <a:extLst>
              <a:ext uri="{FF2B5EF4-FFF2-40B4-BE49-F238E27FC236}">
                <a16:creationId xmlns:a16="http://schemas.microsoft.com/office/drawing/2014/main" id="{9B8094E6-F5F3-AF9A-62D9-AD266B62AF1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615084" y="6283931"/>
            <a:ext cx="524167" cy="524167"/>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descr="Logo Bundesministerium Innovation, Mobilität und Infrastruktur">
            <a:extLst>
              <a:ext uri="{FF2B5EF4-FFF2-40B4-BE49-F238E27FC236}">
                <a16:creationId xmlns:a16="http://schemas.microsoft.com/office/drawing/2014/main" id="{8525F00C-FBD8-7A20-0CEE-6D8ECB6649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1721" y="6394173"/>
            <a:ext cx="1208100" cy="418989"/>
          </a:xfrm>
          <a:prstGeom prst="rect">
            <a:avLst/>
          </a:prstGeom>
        </p:spPr>
      </p:pic>
      <p:pic>
        <p:nvPicPr>
          <p:cNvPr id="11" name="Grafik 10" descr="Logo SCHIG">
            <a:extLst>
              <a:ext uri="{FF2B5EF4-FFF2-40B4-BE49-F238E27FC236}">
                <a16:creationId xmlns:a16="http://schemas.microsoft.com/office/drawing/2014/main" id="{B93D229C-5F58-A31A-06F5-027F58385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78274" y="6392904"/>
            <a:ext cx="644501" cy="354090"/>
          </a:xfrm>
          <a:prstGeom prst="rect">
            <a:avLst/>
          </a:prstGeom>
        </p:spPr>
      </p:pic>
      <p:pic>
        <p:nvPicPr>
          <p:cNvPr id="12" name="Grafik 11" descr="Logo Austrian Logistics">
            <a:extLst>
              <a:ext uri="{FF2B5EF4-FFF2-40B4-BE49-F238E27FC236}">
                <a16:creationId xmlns:a16="http://schemas.microsoft.com/office/drawing/2014/main" id="{156ECA72-3324-DBB2-8407-61E69D50907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901415" y="6248943"/>
            <a:ext cx="575605" cy="635415"/>
          </a:xfrm>
          <a:prstGeom prst="rect">
            <a:avLst/>
          </a:prstGeom>
        </p:spPr>
      </p:pic>
      <p:pic>
        <p:nvPicPr>
          <p:cNvPr id="13" name="Grafik 11" descr="Logo Fachhochschule des BFI Wien">
            <a:extLst>
              <a:ext uri="{FF2B5EF4-FFF2-40B4-BE49-F238E27FC236}">
                <a16:creationId xmlns:a16="http://schemas.microsoft.com/office/drawing/2014/main" id="{133245B7-9FE4-A585-533E-89CEC9F4843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29688" y="6392904"/>
            <a:ext cx="465164" cy="465164"/>
          </a:xfrm>
          <a:prstGeom prst="rect">
            <a:avLst/>
          </a:prstGeom>
        </p:spPr>
      </p:pic>
      <p:sp>
        <p:nvSpPr>
          <p:cNvPr id="18" name="Foliennummernplatzhalter 5">
            <a:extLst>
              <a:ext uri="{FF2B5EF4-FFF2-40B4-BE49-F238E27FC236}">
                <a16:creationId xmlns:a16="http://schemas.microsoft.com/office/drawing/2014/main" id="{EBA48867-0102-C1B8-DD5B-46588AA318AB}"/>
              </a:ext>
            </a:extLst>
          </p:cNvPr>
          <p:cNvSpPr txBox="1">
            <a:spLocks/>
          </p:cNvSpPr>
          <p:nvPr userDrawn="1"/>
        </p:nvSpPr>
        <p:spPr>
          <a:xfrm>
            <a:off x="61245" y="6456069"/>
            <a:ext cx="44903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847105-702C-48F1-9839-A3187784E3D8}" type="slidenum">
              <a:rPr lang="de-AT" sz="800" smtClean="0">
                <a:solidFill>
                  <a:schemeClr val="tx1"/>
                </a:solidFill>
                <a:latin typeface="Mangal Pro" panose="00000500000000000000" pitchFamily="2" charset="0"/>
                <a:cs typeface="Mangal Pro" panose="00000500000000000000" pitchFamily="2" charset="0"/>
              </a:rPr>
              <a:pPr/>
              <a:t>‹Nr.›</a:t>
            </a:fld>
            <a:endParaRPr lang="de-AT" sz="800" dirty="0">
              <a:solidFill>
                <a:schemeClr val="tx1"/>
              </a:solidFill>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250412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D2DEE4-19FC-C82E-E0B6-A583A484F1E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4101E946-D99A-345F-7B11-1D8982AEC4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E156DC9-2B17-62A2-DFC8-BD0540F1FCAA}"/>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1AEBF143-2A7A-BF05-A919-7FE87DD090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90B2815-029D-6A1A-2CAE-9DDB4504FACC}"/>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65054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B7E2E-B84C-6650-EBF6-34BA474DA25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5930216-46BB-F0D1-96EC-6D8ECF2CC35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F666289C-C5EC-5116-BD1B-FC11AC7809B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F4D1368F-7743-EFF4-0B13-4C6D0D18EB80}"/>
              </a:ext>
            </a:extLst>
          </p:cNvPr>
          <p:cNvSpPr>
            <a:spLocks noGrp="1"/>
          </p:cNvSpPr>
          <p:nvPr>
            <p:ph type="dt" sz="half" idx="10"/>
          </p:nvPr>
        </p:nvSpPr>
        <p:spPr/>
        <p:txBody>
          <a:bodyPr/>
          <a:lstStyle/>
          <a:p>
            <a:fld id="{4421E66A-95B0-484A-8E25-7FD39E8A42BB}" type="datetimeFigureOut">
              <a:rPr lang="de-AT" smtClean="0"/>
              <a:t>25.02.2026</a:t>
            </a:fld>
            <a:endParaRPr lang="de-AT"/>
          </a:p>
        </p:txBody>
      </p:sp>
      <p:sp>
        <p:nvSpPr>
          <p:cNvPr id="6" name="Fußzeilenplatzhalter 5">
            <a:extLst>
              <a:ext uri="{FF2B5EF4-FFF2-40B4-BE49-F238E27FC236}">
                <a16:creationId xmlns:a16="http://schemas.microsoft.com/office/drawing/2014/main" id="{DFEE547A-89E1-E9A6-F7B3-41759328B75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EE87D863-B4AA-BD6B-B95F-7BA9313C25BF}"/>
              </a:ext>
            </a:extLst>
          </p:cNvPr>
          <p:cNvSpPr>
            <a:spLocks noGrp="1"/>
          </p:cNvSpPr>
          <p:nvPr>
            <p:ph type="sldNum" sz="quarter" idx="12"/>
          </p:nvPr>
        </p:nvSpPr>
        <p:spPr/>
        <p:txBody>
          <a:bodyPr/>
          <a:lstStyle/>
          <a:p>
            <a:fld id="{F37B8D8A-113D-4D28-A7D1-C42E9470BC67}" type="slidenum">
              <a:rPr lang="de-AT" smtClean="0"/>
              <a:t>‹Nr.›</a:t>
            </a:fld>
            <a:endParaRPr lang="de-AT"/>
          </a:p>
        </p:txBody>
      </p:sp>
    </p:spTree>
    <p:extLst>
      <p:ext uri="{BB962C8B-B14F-4D97-AF65-F5344CB8AC3E}">
        <p14:creationId xmlns:p14="http://schemas.microsoft.com/office/powerpoint/2010/main" val="1914425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0093C1-EE86-EE24-534B-7B58745B2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439879A-3C36-05CC-8758-30E56EA51D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B6F21E0-05DF-8935-7CE4-2B85D0CC3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21E66A-95B0-484A-8E25-7FD39E8A42BB}" type="datetimeFigureOut">
              <a:rPr lang="de-AT" smtClean="0"/>
              <a:t>25.02.2026</a:t>
            </a:fld>
            <a:endParaRPr lang="de-AT"/>
          </a:p>
        </p:txBody>
      </p:sp>
      <p:sp>
        <p:nvSpPr>
          <p:cNvPr id="5" name="Fußzeilenplatzhalter 4">
            <a:extLst>
              <a:ext uri="{FF2B5EF4-FFF2-40B4-BE49-F238E27FC236}">
                <a16:creationId xmlns:a16="http://schemas.microsoft.com/office/drawing/2014/main" id="{1E680486-0BA8-634F-E9C0-56AF14A62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FB591023-D4F9-08FC-B6B5-A21837BC3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7B8D8A-113D-4D28-A7D1-C42E9470BC67}" type="slidenum">
              <a:rPr lang="de-AT" smtClean="0"/>
              <a:t>‹Nr.›</a:t>
            </a:fld>
            <a:endParaRPr lang="de-AT"/>
          </a:p>
        </p:txBody>
      </p:sp>
    </p:spTree>
    <p:extLst>
      <p:ext uri="{BB962C8B-B14F-4D97-AF65-F5344CB8AC3E}">
        <p14:creationId xmlns:p14="http://schemas.microsoft.com/office/powerpoint/2010/main" val="71073478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8" r:id="rId3"/>
    <p:sldLayoutId id="2147483667" r:id="rId4"/>
    <p:sldLayoutId id="2147483665" r:id="rId5"/>
    <p:sldLayoutId id="2147483670" r:id="rId6"/>
    <p:sldLayoutId id="2147483663"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K1AGi68ZB_0?feature=oembed" TargetMode="External"/><Relationship Id="rId5" Type="http://schemas.openxmlformats.org/officeDocument/2006/relationships/image" Target="../media/image25.jpeg"/><Relationship Id="rId4" Type="http://schemas.openxmlformats.org/officeDocument/2006/relationships/hyperlink" Target="https://www.youtube.com/watch?v=K1AGi68ZB_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N9ma8_XfgQQ"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www.youtube.com/embed/4_ibco9HuUE?feature=oembed" TargetMode="External"/><Relationship Id="rId5" Type="http://schemas.openxmlformats.org/officeDocument/2006/relationships/image" Target="../media/image27.jpeg"/><Relationship Id="rId4" Type="http://schemas.openxmlformats.org/officeDocument/2006/relationships/hyperlink" Target="https://www.youtube.com/watch?v=4_ibco9HuU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ideo" Target="https://www.youtube.com/embed/rgtOdMCUKWc?feature=oembed" TargetMode="External"/><Relationship Id="rId5" Type="http://schemas.openxmlformats.org/officeDocument/2006/relationships/hyperlink" Target="https://www.youtube.com/watch?v=rgtOdMCUKWc" TargetMode="Externa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ideo" Target="https://www.youtube.com/embed/FSwgIewm3ns?feature=oembed" TargetMode="External"/><Relationship Id="rId5" Type="http://schemas.openxmlformats.org/officeDocument/2006/relationships/hyperlink" Target="https://www.youtube.com/watch?v=FSwgIewm3ns" TargetMode="Externa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mailto:retrans@fh-steyr.at" TargetMode="External"/><Relationship Id="rId2" Type="http://schemas.openxmlformats.org/officeDocument/2006/relationships/hyperlink" Target="http://www.retrans.at/" TargetMode="External"/><Relationship Id="rId1" Type="http://schemas.openxmlformats.org/officeDocument/2006/relationships/slideLayout" Target="../slideLayouts/slideLayout1.xml"/><Relationship Id="rId4" Type="http://schemas.openxmlformats.org/officeDocument/2006/relationships/hyperlink" Target="mailto:retrans@fh-vie.ac.at"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creativecommons.org/licenses/by/4.0/deed.de"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41D5E3">
                <a:lumMod val="33000"/>
                <a:lumOff val="67000"/>
              </a:srgbClr>
            </a:gs>
            <a:gs pos="38000">
              <a:srgbClr val="41D5E3">
                <a:lumMod val="56000"/>
                <a:lumOff val="44000"/>
                <a:alpha val="13000"/>
              </a:srgbClr>
            </a:gs>
          </a:gsLst>
          <a:lin ang="13500000" scaled="1"/>
          <a:tileRect/>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CA3606-529C-D2D3-E0E1-F3A01C187EC1}"/>
              </a:ext>
            </a:extLst>
          </p:cNvPr>
          <p:cNvSpPr>
            <a:spLocks noGrp="1"/>
          </p:cNvSpPr>
          <p:nvPr>
            <p:ph type="ctrTitle"/>
          </p:nvPr>
        </p:nvSpPr>
        <p:spPr>
          <a:xfrm>
            <a:off x="1524000" y="1965278"/>
            <a:ext cx="9144000" cy="2238232"/>
          </a:xfrm>
        </p:spPr>
        <p:txBody>
          <a:bodyPr>
            <a:normAutofit fontScale="90000"/>
          </a:bodyPr>
          <a:lstStyle/>
          <a:p>
            <a:br>
              <a:rPr lang="de-AT" dirty="0"/>
            </a:br>
            <a:r>
              <a:rPr lang="de-AT" dirty="0"/>
              <a:t>Logistik:</a:t>
            </a:r>
            <a:br>
              <a:rPr lang="de-AT" dirty="0"/>
            </a:br>
            <a:r>
              <a:rPr lang="de-AT" dirty="0"/>
              <a:t>Digitalisierung, Technologien</a:t>
            </a:r>
            <a:br>
              <a:rPr lang="de-AT" dirty="0"/>
            </a:br>
            <a:r>
              <a:rPr lang="de-AT" dirty="0"/>
              <a:t>und Innovationen</a:t>
            </a:r>
          </a:p>
        </p:txBody>
      </p:sp>
    </p:spTree>
    <p:extLst>
      <p:ext uri="{BB962C8B-B14F-4D97-AF65-F5344CB8AC3E}">
        <p14:creationId xmlns:p14="http://schemas.microsoft.com/office/powerpoint/2010/main" val="27431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Autofit/>
          </a:bodyPr>
          <a:lstStyle/>
          <a:p>
            <a:pPr marL="0" indent="0">
              <a:lnSpc>
                <a:spcPct val="130000"/>
              </a:lnSpc>
              <a:buNone/>
            </a:pPr>
            <a:r>
              <a:rPr lang="de-AT" sz="2400" dirty="0"/>
              <a:t>Logistik 4.0 oder „Digital </a:t>
            </a:r>
            <a:r>
              <a:rPr lang="de-AT" sz="2400" dirty="0" err="1"/>
              <a:t>Logistics</a:t>
            </a:r>
            <a:r>
              <a:rPr lang="de-AT" sz="2400" dirty="0"/>
              <a:t>“:</a:t>
            </a:r>
          </a:p>
          <a:p>
            <a:pPr>
              <a:lnSpc>
                <a:spcPct val="130000"/>
              </a:lnSpc>
            </a:pPr>
            <a:r>
              <a:rPr lang="de-AT" sz="2400" dirty="0"/>
              <a:t>Vernetzung aller Akteure und Prozesse innerhalb der Lieferkette</a:t>
            </a:r>
          </a:p>
          <a:p>
            <a:pPr>
              <a:lnSpc>
                <a:spcPct val="130000"/>
              </a:lnSpc>
            </a:pPr>
            <a:r>
              <a:rPr lang="de-AT" sz="2400" dirty="0"/>
              <a:t>Fokus auf Effizienz und Effektivität</a:t>
            </a:r>
          </a:p>
          <a:p>
            <a:pPr>
              <a:lnSpc>
                <a:spcPct val="130000"/>
              </a:lnSpc>
            </a:pPr>
            <a:r>
              <a:rPr lang="de-AT" sz="2400" dirty="0"/>
              <a:t>Ausbau von Wertschöpfungsketten zu Wertschöpfungsnetzwerken</a:t>
            </a:r>
          </a:p>
          <a:p>
            <a:pPr>
              <a:lnSpc>
                <a:spcPct val="130000"/>
              </a:lnSpc>
            </a:pPr>
            <a:r>
              <a:rPr lang="de-AT" sz="2400" dirty="0"/>
              <a:t>Integration in allen Logistikabteilungen: Lager, Transport, Beschaffung, Produktion, Distribution &amp; Information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Digitalisierung</a:t>
            </a:r>
          </a:p>
        </p:txBody>
      </p:sp>
      <p:pic>
        <p:nvPicPr>
          <p:cNvPr id="6" name="Picture 5">
            <a:extLst>
              <a:ext uri="{FF2B5EF4-FFF2-40B4-BE49-F238E27FC236}">
                <a16:creationId xmlns:a16="http://schemas.microsoft.com/office/drawing/2014/main" id="{6DD0333C-AF89-D6AD-BBEB-2E3125058C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792" y="511589"/>
            <a:ext cx="1857151" cy="1857151"/>
          </a:xfrm>
          <a:prstGeom prst="rect">
            <a:avLst/>
          </a:prstGeom>
        </p:spPr>
      </p:pic>
      <p:sp>
        <p:nvSpPr>
          <p:cNvPr id="7" name="Textfeld 12">
            <a:extLst>
              <a:ext uri="{FF2B5EF4-FFF2-40B4-BE49-F238E27FC236}">
                <a16:creationId xmlns:a16="http://schemas.microsoft.com/office/drawing/2014/main" id="{A931C8FC-C494-81C7-F7F3-E0274DE61054}"/>
              </a:ext>
            </a:extLst>
          </p:cNvPr>
          <p:cNvSpPr txBox="1"/>
          <p:nvPr/>
        </p:nvSpPr>
        <p:spPr>
          <a:xfrm>
            <a:off x="838200"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79816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44DDC-F107-8067-7E13-2E9C9D70DA40}"/>
              </a:ext>
            </a:extLst>
          </p:cNvPr>
          <p:cNvSpPr>
            <a:spLocks noGrp="1"/>
          </p:cNvSpPr>
          <p:nvPr>
            <p:ph idx="1"/>
          </p:nvPr>
        </p:nvSpPr>
        <p:spPr>
          <a:xfrm>
            <a:off x="838200" y="2034988"/>
            <a:ext cx="10515600" cy="3723700"/>
          </a:xfrm>
        </p:spPr>
        <p:txBody>
          <a:bodyPr>
            <a:normAutofit/>
          </a:bodyPr>
          <a:lstStyle/>
          <a:p>
            <a:pPr>
              <a:lnSpc>
                <a:spcPct val="100000"/>
              </a:lnSpc>
            </a:pPr>
            <a:r>
              <a:rPr lang="de-AT" dirty="0"/>
              <a:t>Daten an sich sind wertlos, erst durch Aufbereitung und Strukturierung liefern sie  Informationen</a:t>
            </a:r>
          </a:p>
          <a:p>
            <a:pPr>
              <a:lnSpc>
                <a:spcPct val="100000"/>
              </a:lnSpc>
            </a:pPr>
            <a:r>
              <a:rPr lang="de-AT" dirty="0"/>
              <a:t>Produkte werden immer häufiger mit Sensoren und vielfältiger Datenerfassungsmöglichkeiten ausgestattet</a:t>
            </a:r>
          </a:p>
          <a:p>
            <a:pPr>
              <a:lnSpc>
                <a:spcPct val="100000"/>
              </a:lnSpc>
            </a:pPr>
            <a:r>
              <a:rPr lang="de-AT" dirty="0"/>
              <a:t>Prognosen (Forecasts): verlässlicher, wenn fundierte Daten vorliegen (z.B. Verkaufsdaten, erwartete Marktveränderungen)</a:t>
            </a:r>
          </a:p>
          <a:p>
            <a:pPr>
              <a:lnSpc>
                <a:spcPct val="100000"/>
              </a:lnSpc>
            </a:pPr>
            <a:r>
              <a:rPr lang="de-AT" dirty="0"/>
              <a:t>Digitalisierung ist dann erfolgreich, wenn sie hilft Daten auszuwerten und Prozesse zu unterstützen</a:t>
            </a:r>
          </a:p>
          <a:p>
            <a:pPr>
              <a:lnSpc>
                <a:spcPct val="100000"/>
              </a:lnSpc>
            </a:pPr>
            <a:r>
              <a:rPr lang="de-AT" dirty="0"/>
              <a:t>ermöglicht schnelleres Reagieren und fundiertere Entscheidungen</a:t>
            </a:r>
          </a:p>
          <a:p>
            <a:endParaRPr lang="de-AT" dirty="0"/>
          </a:p>
        </p:txBody>
      </p:sp>
      <p:sp>
        <p:nvSpPr>
          <p:cNvPr id="3" name="Title 2">
            <a:extLst>
              <a:ext uri="{FF2B5EF4-FFF2-40B4-BE49-F238E27FC236}">
                <a16:creationId xmlns:a16="http://schemas.microsoft.com/office/drawing/2014/main" id="{5A10E502-33E7-E904-832C-90EB9B33C20B}"/>
              </a:ext>
            </a:extLst>
          </p:cNvPr>
          <p:cNvSpPr>
            <a:spLocks noGrp="1"/>
          </p:cNvSpPr>
          <p:nvPr>
            <p:ph type="title"/>
          </p:nvPr>
        </p:nvSpPr>
        <p:spPr/>
        <p:txBody>
          <a:bodyPr/>
          <a:lstStyle/>
          <a:p>
            <a:r>
              <a:rPr lang="de-AT" dirty="0"/>
              <a:t>Daten als Grundlage</a:t>
            </a:r>
          </a:p>
        </p:txBody>
      </p:sp>
    </p:spTree>
    <p:extLst>
      <p:ext uri="{BB962C8B-B14F-4D97-AF65-F5344CB8AC3E}">
        <p14:creationId xmlns:p14="http://schemas.microsoft.com/office/powerpoint/2010/main" val="208789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E9E451-E479-AF2F-3502-76F49F313EA0}"/>
              </a:ext>
            </a:extLst>
          </p:cNvPr>
          <p:cNvSpPr>
            <a:spLocks noGrp="1"/>
          </p:cNvSpPr>
          <p:nvPr>
            <p:ph idx="1"/>
          </p:nvPr>
        </p:nvSpPr>
        <p:spPr>
          <a:xfrm>
            <a:off x="838200" y="1847283"/>
            <a:ext cx="10515600" cy="4157731"/>
          </a:xfrm>
        </p:spPr>
        <p:txBody>
          <a:bodyPr>
            <a:normAutofit fontScale="92500" lnSpcReduction="10000"/>
          </a:bodyPr>
          <a:lstStyle/>
          <a:p>
            <a:pPr>
              <a:lnSpc>
                <a:spcPct val="100000"/>
              </a:lnSpc>
            </a:pPr>
            <a:r>
              <a:rPr lang="de-AT" dirty="0"/>
              <a:t>Vorhersage, welche Produkte </a:t>
            </a:r>
            <a:r>
              <a:rPr lang="de-AT" dirty="0" err="1"/>
              <a:t>Kund:innen</a:t>
            </a:r>
            <a:r>
              <a:rPr lang="de-AT" dirty="0"/>
              <a:t> wahrscheinlich bald kaufen werden</a:t>
            </a:r>
          </a:p>
          <a:p>
            <a:pPr>
              <a:lnSpc>
                <a:spcPct val="120000"/>
              </a:lnSpc>
            </a:pPr>
            <a:r>
              <a:rPr lang="de-AT" dirty="0"/>
              <a:t>Produkte werden bereits vor einer konkreten Bestellung in regionale Lager oder sogar in den Versandprozess gebracht </a:t>
            </a:r>
            <a:r>
              <a:rPr lang="de-AT" dirty="0">
                <a:sym typeface="Wingdings" panose="05000000000000000000" pitchFamily="2" charset="2"/>
              </a:rPr>
              <a:t> „Vorausschauender Versand (</a:t>
            </a:r>
            <a:r>
              <a:rPr lang="de-AT" dirty="0" err="1">
                <a:sym typeface="Wingdings" panose="05000000000000000000" pitchFamily="2" charset="2"/>
              </a:rPr>
              <a:t>predictive</a:t>
            </a:r>
            <a:r>
              <a:rPr lang="de-AT" dirty="0">
                <a:sym typeface="Wingdings" panose="05000000000000000000" pitchFamily="2" charset="2"/>
              </a:rPr>
              <a:t> </a:t>
            </a:r>
            <a:r>
              <a:rPr lang="de-AT" dirty="0" err="1">
                <a:sym typeface="Wingdings" panose="05000000000000000000" pitchFamily="2" charset="2"/>
              </a:rPr>
              <a:t>shipping</a:t>
            </a:r>
            <a:r>
              <a:rPr lang="de-AT" dirty="0">
                <a:sym typeface="Wingdings" panose="05000000000000000000" pitchFamily="2" charset="2"/>
              </a:rPr>
              <a:t>)“</a:t>
            </a:r>
            <a:endParaRPr lang="de-AT" dirty="0"/>
          </a:p>
          <a:p>
            <a:pPr marL="0" indent="0">
              <a:lnSpc>
                <a:spcPct val="120000"/>
              </a:lnSpc>
              <a:buNone/>
            </a:pPr>
            <a:endParaRPr lang="de-AT" dirty="0"/>
          </a:p>
          <a:p>
            <a:pPr marL="0" indent="0">
              <a:lnSpc>
                <a:spcPct val="120000"/>
              </a:lnSpc>
              <a:buNone/>
            </a:pPr>
            <a:r>
              <a:rPr lang="de-AT" b="1" dirty="0"/>
              <a:t>Beispiel Amazon: </a:t>
            </a:r>
            <a:r>
              <a:rPr lang="de-AT" dirty="0"/>
              <a:t>Same Day </a:t>
            </a:r>
            <a:r>
              <a:rPr lang="de-AT" dirty="0" err="1"/>
              <a:t>Delivery</a:t>
            </a:r>
            <a:r>
              <a:rPr lang="de-AT" dirty="0"/>
              <a:t> auf Basis der Kaufprognose durch Analyse von: </a:t>
            </a:r>
          </a:p>
          <a:p>
            <a:pPr>
              <a:lnSpc>
                <a:spcPct val="100000"/>
              </a:lnSpc>
            </a:pPr>
            <a:r>
              <a:rPr lang="de-AT" dirty="0"/>
              <a:t>bisheriges Kaufverhalten</a:t>
            </a:r>
          </a:p>
          <a:p>
            <a:pPr>
              <a:lnSpc>
                <a:spcPct val="100000"/>
              </a:lnSpc>
            </a:pPr>
            <a:r>
              <a:rPr lang="de-AT" dirty="0"/>
              <a:t>Suchanfragen</a:t>
            </a:r>
          </a:p>
          <a:p>
            <a:pPr>
              <a:lnSpc>
                <a:spcPct val="100000"/>
              </a:lnSpc>
            </a:pPr>
            <a:r>
              <a:rPr lang="de-AT" dirty="0"/>
              <a:t>Wunschlisten</a:t>
            </a:r>
          </a:p>
          <a:p>
            <a:pPr>
              <a:lnSpc>
                <a:spcPct val="100000"/>
              </a:lnSpc>
            </a:pPr>
            <a:r>
              <a:rPr lang="de-AT" dirty="0"/>
              <a:t>lokale Trends</a:t>
            </a:r>
          </a:p>
          <a:p>
            <a:pPr>
              <a:lnSpc>
                <a:spcPct val="100000"/>
              </a:lnSpc>
            </a:pPr>
            <a:r>
              <a:rPr lang="de-AT" dirty="0"/>
              <a:t>saisonale Faktoren (z.B. Schulstart, Weihnachten)</a:t>
            </a:r>
          </a:p>
        </p:txBody>
      </p:sp>
      <p:sp>
        <p:nvSpPr>
          <p:cNvPr id="3" name="Titel 2">
            <a:extLst>
              <a:ext uri="{FF2B5EF4-FFF2-40B4-BE49-F238E27FC236}">
                <a16:creationId xmlns:a16="http://schemas.microsoft.com/office/drawing/2014/main" id="{91C13022-5EC7-9389-5479-35C0FD8F34F8}"/>
              </a:ext>
            </a:extLst>
          </p:cNvPr>
          <p:cNvSpPr>
            <a:spLocks noGrp="1"/>
          </p:cNvSpPr>
          <p:nvPr>
            <p:ph type="title"/>
          </p:nvPr>
        </p:nvSpPr>
        <p:spPr/>
        <p:txBody>
          <a:bodyPr>
            <a:normAutofit fontScale="90000"/>
          </a:bodyPr>
          <a:lstStyle/>
          <a:p>
            <a:r>
              <a:rPr lang="de-AT" dirty="0"/>
              <a:t>Big Data in der Logistik:</a:t>
            </a:r>
            <a:br>
              <a:rPr lang="de-AT" dirty="0"/>
            </a:br>
            <a:r>
              <a:rPr lang="de-AT" dirty="0"/>
              <a:t>Use Case Vorausschauender Versand</a:t>
            </a:r>
          </a:p>
        </p:txBody>
      </p:sp>
    </p:spTree>
    <p:extLst>
      <p:ext uri="{BB962C8B-B14F-4D97-AF65-F5344CB8AC3E}">
        <p14:creationId xmlns:p14="http://schemas.microsoft.com/office/powerpoint/2010/main" val="339324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2B18E-A75C-4756-ED56-175FA89512A8}"/>
              </a:ext>
            </a:extLst>
          </p:cNvPr>
          <p:cNvSpPr>
            <a:spLocks noGrp="1"/>
          </p:cNvSpPr>
          <p:nvPr>
            <p:ph type="title"/>
          </p:nvPr>
        </p:nvSpPr>
        <p:spPr/>
        <p:txBody>
          <a:bodyPr/>
          <a:lstStyle/>
          <a:p>
            <a:r>
              <a:rPr lang="de-AT" dirty="0" err="1"/>
              <a:t>Predictive</a:t>
            </a:r>
            <a:r>
              <a:rPr lang="de-AT" dirty="0"/>
              <a:t> Shipping - </a:t>
            </a:r>
            <a:br>
              <a:rPr lang="de-AT" dirty="0"/>
            </a:br>
            <a:r>
              <a:rPr lang="de-AT" dirty="0"/>
              <a:t>Chance oder Risiko?</a:t>
            </a:r>
          </a:p>
        </p:txBody>
      </p:sp>
      <p:sp>
        <p:nvSpPr>
          <p:cNvPr id="3" name="Inhaltsplatzhalter 2">
            <a:extLst>
              <a:ext uri="{FF2B5EF4-FFF2-40B4-BE49-F238E27FC236}">
                <a16:creationId xmlns:a16="http://schemas.microsoft.com/office/drawing/2014/main" id="{7C4C5EB6-2E7F-DD97-4868-1C57CFB03DE9}"/>
              </a:ext>
            </a:extLst>
          </p:cNvPr>
          <p:cNvSpPr>
            <a:spLocks noGrp="1"/>
          </p:cNvSpPr>
          <p:nvPr>
            <p:ph idx="1"/>
          </p:nvPr>
        </p:nvSpPr>
        <p:spPr>
          <a:xfrm>
            <a:off x="4029814" y="1685384"/>
            <a:ext cx="7740909" cy="4410616"/>
          </a:xfrm>
        </p:spPr>
        <p:txBody>
          <a:bodyPr>
            <a:normAutofit lnSpcReduction="10000"/>
          </a:bodyPr>
          <a:lstStyle/>
          <a:p>
            <a:pPr marL="0" indent="0">
              <a:lnSpc>
                <a:spcPct val="110000"/>
              </a:lnSpc>
              <a:buNone/>
            </a:pPr>
            <a:r>
              <a:rPr lang="de-AT" dirty="0"/>
              <a:t>Amazon analysiert unser Online-Verhalten, um vorherzusagen, was wir bald bestellen könnten – und verschickt es schon, bevor wir klicken.</a:t>
            </a:r>
            <a:br>
              <a:rPr lang="de-AT" dirty="0"/>
            </a:br>
            <a:endParaRPr lang="de-AT" dirty="0"/>
          </a:p>
          <a:p>
            <a:pPr marL="0" indent="0">
              <a:lnSpc>
                <a:spcPct val="110000"/>
              </a:lnSpc>
              <a:buNone/>
            </a:pPr>
            <a:r>
              <a:rPr lang="de-AT" dirty="0"/>
              <a:t>Diskutiert folgende Fragen:</a:t>
            </a:r>
          </a:p>
          <a:p>
            <a:pPr>
              <a:lnSpc>
                <a:spcPct val="110000"/>
              </a:lnSpc>
            </a:pPr>
            <a:r>
              <a:rPr lang="de-AT" dirty="0"/>
              <a:t>Welche Vorteile bringt dieses System für </a:t>
            </a:r>
            <a:r>
              <a:rPr lang="de-AT" dirty="0" err="1"/>
              <a:t>Kund:innen</a:t>
            </a:r>
            <a:r>
              <a:rPr lang="de-AT" dirty="0"/>
              <a:t> und Unternehmen?</a:t>
            </a:r>
          </a:p>
          <a:p>
            <a:pPr>
              <a:lnSpc>
                <a:spcPct val="110000"/>
              </a:lnSpc>
            </a:pPr>
            <a:r>
              <a:rPr lang="de-AT" dirty="0"/>
              <a:t>Welche Risiken oder Bedenken entstehen dadurch – z. B. beim Datenschutz, bei Konsumverhalten oder Ressourcenverbrauch?</a:t>
            </a:r>
          </a:p>
          <a:p>
            <a:pPr>
              <a:lnSpc>
                <a:spcPct val="110000"/>
              </a:lnSpc>
            </a:pPr>
            <a:r>
              <a:rPr lang="de-AT" dirty="0"/>
              <a:t>Fühlt ihr euch durch solche Vorhersagen eher gut bedient oder manipuliert?</a:t>
            </a:r>
          </a:p>
        </p:txBody>
      </p:sp>
    </p:spTree>
    <p:extLst>
      <p:ext uri="{BB962C8B-B14F-4D97-AF65-F5344CB8AC3E}">
        <p14:creationId xmlns:p14="http://schemas.microsoft.com/office/powerpoint/2010/main" val="203163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F1F54-B400-4A7D-6C0B-9543D4D0AEFA}"/>
              </a:ext>
            </a:extLst>
          </p:cNvPr>
          <p:cNvSpPr>
            <a:spLocks noGrp="1"/>
          </p:cNvSpPr>
          <p:nvPr>
            <p:ph idx="1"/>
          </p:nvPr>
        </p:nvSpPr>
        <p:spPr>
          <a:xfrm>
            <a:off x="838200" y="1625600"/>
            <a:ext cx="10515600" cy="4419600"/>
          </a:xfrm>
        </p:spPr>
        <p:txBody>
          <a:bodyPr>
            <a:normAutofit fontScale="92500" lnSpcReduction="10000"/>
          </a:bodyPr>
          <a:lstStyle/>
          <a:p>
            <a:r>
              <a:rPr lang="de-AT" dirty="0"/>
              <a:t>Internet der Dinge oder Internet </a:t>
            </a:r>
            <a:r>
              <a:rPr lang="de-AT" dirty="0" err="1"/>
              <a:t>of</a:t>
            </a:r>
            <a:r>
              <a:rPr lang="de-AT" dirty="0"/>
              <a:t> Things (IoT)</a:t>
            </a:r>
          </a:p>
          <a:p>
            <a:endParaRPr lang="de-AT" dirty="0"/>
          </a:p>
          <a:p>
            <a:r>
              <a:rPr lang="de-AT" dirty="0"/>
              <a:t>Vernetzung alltäglicher Gegenstände über das Internet</a:t>
            </a:r>
          </a:p>
          <a:p>
            <a:endParaRPr lang="de-AT" dirty="0"/>
          </a:p>
          <a:p>
            <a:r>
              <a:rPr lang="de-AT" dirty="0"/>
              <a:t>Vernetzte Produktsysteme wie „Smart Toys“, „Smart Home“, „Smart City“</a:t>
            </a:r>
          </a:p>
          <a:p>
            <a:endParaRPr lang="de-AT" dirty="0"/>
          </a:p>
          <a:p>
            <a:r>
              <a:rPr lang="de-AT" dirty="0"/>
              <a:t>gewonnene Daten ermöglichen Einblicke in Abläufe der physischen Welt</a:t>
            </a:r>
          </a:p>
          <a:p>
            <a:pPr marL="0" indent="0">
              <a:buNone/>
            </a:pPr>
            <a:endParaRPr lang="de-AT" dirty="0"/>
          </a:p>
          <a:p>
            <a:pPr marL="0" indent="0">
              <a:lnSpc>
                <a:spcPct val="120000"/>
              </a:lnSpc>
              <a:buNone/>
            </a:pPr>
            <a:r>
              <a:rPr lang="de-AT" dirty="0"/>
              <a:t>Beispielhafte Anwendung in der Logistik:</a:t>
            </a:r>
          </a:p>
          <a:p>
            <a:pPr>
              <a:lnSpc>
                <a:spcPct val="120000"/>
              </a:lnSpc>
            </a:pPr>
            <a:r>
              <a:rPr lang="de-AT" dirty="0"/>
              <a:t>Pakete „melden sich“, wenn sie beschädigt wurden (z. B. durch Stoßsensoren)</a:t>
            </a:r>
          </a:p>
          <a:p>
            <a:pPr>
              <a:lnSpc>
                <a:spcPct val="120000"/>
              </a:lnSpc>
            </a:pPr>
            <a:r>
              <a:rPr lang="de-AT" dirty="0"/>
              <a:t>Lagerregale melden automatisch, wenn Ware fehlt</a:t>
            </a:r>
          </a:p>
        </p:txBody>
      </p:sp>
      <p:sp>
        <p:nvSpPr>
          <p:cNvPr id="3" name="Title 2">
            <a:extLst>
              <a:ext uri="{FF2B5EF4-FFF2-40B4-BE49-F238E27FC236}">
                <a16:creationId xmlns:a16="http://schemas.microsoft.com/office/drawing/2014/main" id="{A7BB2788-392D-12C6-179F-EF657233D2AC}"/>
              </a:ext>
            </a:extLst>
          </p:cNvPr>
          <p:cNvSpPr>
            <a:spLocks noGrp="1"/>
          </p:cNvSpPr>
          <p:nvPr>
            <p:ph type="title"/>
          </p:nvPr>
        </p:nvSpPr>
        <p:spPr/>
        <p:txBody>
          <a:bodyPr/>
          <a:lstStyle/>
          <a:p>
            <a:r>
              <a:rPr lang="de-AT" dirty="0"/>
              <a:t>Internet der Dinge</a:t>
            </a:r>
          </a:p>
        </p:txBody>
      </p:sp>
    </p:spTree>
    <p:extLst>
      <p:ext uri="{BB962C8B-B14F-4D97-AF65-F5344CB8AC3E}">
        <p14:creationId xmlns:p14="http://schemas.microsoft.com/office/powerpoint/2010/main" val="104245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75BE0-A153-BD13-64C7-7B9AC8E916C4}"/>
              </a:ext>
            </a:extLst>
          </p:cNvPr>
          <p:cNvSpPr>
            <a:spLocks noGrp="1"/>
          </p:cNvSpPr>
          <p:nvPr>
            <p:ph type="title"/>
          </p:nvPr>
        </p:nvSpPr>
        <p:spPr/>
        <p:txBody>
          <a:bodyPr/>
          <a:lstStyle/>
          <a:p>
            <a:r>
              <a:rPr lang="de-AT" dirty="0"/>
              <a:t>Wie vernetzt ist unser Alltag?</a:t>
            </a:r>
          </a:p>
        </p:txBody>
      </p:sp>
      <p:sp>
        <p:nvSpPr>
          <p:cNvPr id="3" name="Inhaltsplatzhalter 2">
            <a:extLst>
              <a:ext uri="{FF2B5EF4-FFF2-40B4-BE49-F238E27FC236}">
                <a16:creationId xmlns:a16="http://schemas.microsoft.com/office/drawing/2014/main" id="{7768129A-5119-9EA0-15FB-DD787FA66128}"/>
              </a:ext>
            </a:extLst>
          </p:cNvPr>
          <p:cNvSpPr>
            <a:spLocks noGrp="1"/>
          </p:cNvSpPr>
          <p:nvPr>
            <p:ph idx="1"/>
          </p:nvPr>
        </p:nvSpPr>
        <p:spPr>
          <a:xfrm>
            <a:off x="3539068" y="1658488"/>
            <a:ext cx="8231656" cy="4505245"/>
          </a:xfrm>
        </p:spPr>
        <p:txBody>
          <a:bodyPr>
            <a:normAutofit fontScale="85000" lnSpcReduction="20000"/>
          </a:bodyPr>
          <a:lstStyle/>
          <a:p>
            <a:pPr marL="0" indent="0">
              <a:buNone/>
            </a:pPr>
            <a:r>
              <a:rPr lang="de-AT" b="1" dirty="0"/>
              <a:t>4 Gruppen &amp; Themenfelder:</a:t>
            </a:r>
          </a:p>
          <a:p>
            <a:r>
              <a:rPr lang="de-AT" dirty="0"/>
              <a:t>Smart Home (z.B. Kühlschränke, die selbständig Nachbestellungen auslösen)</a:t>
            </a:r>
          </a:p>
          <a:p>
            <a:pPr>
              <a:lnSpc>
                <a:spcPct val="100000"/>
              </a:lnSpc>
              <a:spcBef>
                <a:spcPts val="300"/>
              </a:spcBef>
              <a:spcAft>
                <a:spcPts val="300"/>
              </a:spcAft>
            </a:pPr>
            <a:r>
              <a:rPr lang="de-AT" dirty="0"/>
              <a:t>Smart Mobility (z. B. vernetzte Verkehrssysteme)</a:t>
            </a:r>
          </a:p>
          <a:p>
            <a:pPr>
              <a:lnSpc>
                <a:spcPct val="100000"/>
              </a:lnSpc>
              <a:spcBef>
                <a:spcPts val="300"/>
              </a:spcBef>
              <a:spcAft>
                <a:spcPts val="300"/>
              </a:spcAft>
            </a:pPr>
            <a:r>
              <a:rPr lang="de-AT" dirty="0"/>
              <a:t>Smart Health (z. B. digitale Gesundheitsüberwachung)</a:t>
            </a:r>
          </a:p>
          <a:p>
            <a:pPr>
              <a:lnSpc>
                <a:spcPct val="100000"/>
              </a:lnSpc>
              <a:spcBef>
                <a:spcPts val="300"/>
              </a:spcBef>
              <a:spcAft>
                <a:spcPts val="300"/>
              </a:spcAft>
            </a:pPr>
            <a:r>
              <a:rPr lang="de-AT" dirty="0"/>
              <a:t>Smart City (z. B. Müllentsorgung, Straßenbeleuchtung)</a:t>
            </a:r>
          </a:p>
          <a:p>
            <a:pPr>
              <a:lnSpc>
                <a:spcPct val="100000"/>
              </a:lnSpc>
              <a:spcBef>
                <a:spcPts val="300"/>
              </a:spcBef>
              <a:spcAft>
                <a:spcPts val="300"/>
              </a:spcAft>
            </a:pPr>
            <a:endParaRPr lang="de-AT" dirty="0"/>
          </a:p>
          <a:p>
            <a:pPr marL="0" indent="0">
              <a:lnSpc>
                <a:spcPct val="120000"/>
              </a:lnSpc>
              <a:spcBef>
                <a:spcPts val="300"/>
              </a:spcBef>
              <a:spcAft>
                <a:spcPts val="300"/>
              </a:spcAft>
              <a:buNone/>
            </a:pPr>
            <a:r>
              <a:rPr lang="de-AT" dirty="0"/>
              <a:t>Beschreibt 2–3 konkrete Beispiele für IoT-Anwendungen in eurem Themenfeld im Zusammenhang mit Logistik.</a:t>
            </a:r>
          </a:p>
          <a:p>
            <a:pPr marL="0" indent="0">
              <a:lnSpc>
                <a:spcPct val="120000"/>
              </a:lnSpc>
              <a:spcBef>
                <a:spcPts val="300"/>
              </a:spcBef>
              <a:spcAft>
                <a:spcPts val="300"/>
              </a:spcAft>
              <a:buNone/>
            </a:pPr>
            <a:r>
              <a:rPr lang="de-AT" dirty="0"/>
              <a:t>Welche Vorteile ergeben sich daraus für den Alltag?</a:t>
            </a:r>
          </a:p>
          <a:p>
            <a:pPr marL="0" indent="0">
              <a:lnSpc>
                <a:spcPct val="120000"/>
              </a:lnSpc>
              <a:spcBef>
                <a:spcPts val="300"/>
              </a:spcBef>
              <a:spcAft>
                <a:spcPts val="300"/>
              </a:spcAft>
              <a:buNone/>
            </a:pPr>
            <a:r>
              <a:rPr lang="de-AT" dirty="0"/>
              <a:t>Welches Potential ergibt sich dadurch für den Umweltschutz/Einsparung von Emissionen?</a:t>
            </a:r>
          </a:p>
          <a:p>
            <a:pPr marL="0" indent="0">
              <a:lnSpc>
                <a:spcPct val="120000"/>
              </a:lnSpc>
              <a:spcBef>
                <a:spcPts val="300"/>
              </a:spcBef>
              <a:spcAft>
                <a:spcPts val="300"/>
              </a:spcAft>
              <a:buNone/>
            </a:pPr>
            <a:r>
              <a:rPr lang="de-AT" dirty="0"/>
              <a:t>Welche Risiken oder Herausforderungen seht ihr (z. B. Datenschutz, Abhängigkeit)?</a:t>
            </a:r>
          </a:p>
          <a:p>
            <a:pPr marL="0" indent="0">
              <a:lnSpc>
                <a:spcPct val="120000"/>
              </a:lnSpc>
              <a:spcBef>
                <a:spcPts val="300"/>
              </a:spcBef>
              <a:spcAft>
                <a:spcPts val="300"/>
              </a:spcAft>
              <a:buNone/>
            </a:pPr>
            <a:r>
              <a:rPr lang="de-AT" dirty="0"/>
              <a:t>Erstellt ein kurzes Plakat oder eine digitale Präsentationsfolie.</a:t>
            </a:r>
          </a:p>
          <a:p>
            <a:pPr marL="0" indent="0">
              <a:lnSpc>
                <a:spcPct val="100000"/>
              </a:lnSpc>
              <a:spcBef>
                <a:spcPts val="300"/>
              </a:spcBef>
              <a:spcAft>
                <a:spcPts val="300"/>
              </a:spcAft>
              <a:buNone/>
            </a:pPr>
            <a:endParaRPr lang="de-AT" dirty="0"/>
          </a:p>
        </p:txBody>
      </p:sp>
    </p:spTree>
    <p:extLst>
      <p:ext uri="{BB962C8B-B14F-4D97-AF65-F5344CB8AC3E}">
        <p14:creationId xmlns:p14="http://schemas.microsoft.com/office/powerpoint/2010/main" val="45513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C256B-B6CE-E483-0ABC-BD37FEC0430D}"/>
              </a:ext>
            </a:extLst>
          </p:cNvPr>
          <p:cNvSpPr>
            <a:spLocks noGrp="1"/>
          </p:cNvSpPr>
          <p:nvPr>
            <p:ph idx="1"/>
          </p:nvPr>
        </p:nvSpPr>
        <p:spPr>
          <a:xfrm>
            <a:off x="838200" y="1874178"/>
            <a:ext cx="10515600" cy="3911404"/>
          </a:xfrm>
        </p:spPr>
        <p:txBody>
          <a:bodyPr>
            <a:normAutofit/>
          </a:bodyPr>
          <a:lstStyle/>
          <a:p>
            <a:pPr marL="0" indent="0">
              <a:lnSpc>
                <a:spcPct val="120000"/>
              </a:lnSpc>
              <a:buNone/>
            </a:pPr>
            <a:r>
              <a:rPr lang="de-AT" sz="2200" b="1" dirty="0"/>
              <a:t>KI-System – Definition nach dem EU AI-Act:</a:t>
            </a:r>
          </a:p>
          <a:p>
            <a:pPr marL="0" indent="0">
              <a:lnSpc>
                <a:spcPct val="150000"/>
              </a:lnSpc>
              <a:buNone/>
            </a:pPr>
            <a:r>
              <a:rPr lang="de-AT" sz="2200" dirty="0"/>
              <a:t>„…ein maschinengestütztes System, das so konzipiert ist, dass es mit unterschiedlichem Grad an Autonomie betrieben werden kann und nach seiner Einführung Anpassungsfähigkeit zeigt, und das für explizite oder implizite Ziele aus den Eingaben, die es erhält, ableitet, wie es Ausgaben wie Vorhersagen, Inhalte, Empfehlungen oder Entscheidungen generieren kann, die physische oder virtuelle Umgebungen beeinflussen können“</a:t>
            </a:r>
          </a:p>
          <a:p>
            <a:pPr marL="0" indent="0">
              <a:lnSpc>
                <a:spcPct val="120000"/>
              </a:lnSpc>
              <a:buNone/>
            </a:pPr>
            <a:endParaRPr lang="de-AT" sz="3000" dirty="0"/>
          </a:p>
        </p:txBody>
      </p:sp>
      <p:sp>
        <p:nvSpPr>
          <p:cNvPr id="3" name="Title 2">
            <a:extLst>
              <a:ext uri="{FF2B5EF4-FFF2-40B4-BE49-F238E27FC236}">
                <a16:creationId xmlns:a16="http://schemas.microsoft.com/office/drawing/2014/main" id="{4F8BC3C0-485B-5B08-6BC1-3AB5CDFB8002}"/>
              </a:ext>
            </a:extLst>
          </p:cNvPr>
          <p:cNvSpPr>
            <a:spLocks noGrp="1"/>
          </p:cNvSpPr>
          <p:nvPr>
            <p:ph type="title"/>
          </p:nvPr>
        </p:nvSpPr>
        <p:spPr/>
        <p:txBody>
          <a:bodyPr/>
          <a:lstStyle/>
          <a:p>
            <a:r>
              <a:rPr lang="de-AT" dirty="0"/>
              <a:t>Künstliche Intelligenz (KI)</a:t>
            </a:r>
          </a:p>
        </p:txBody>
      </p:sp>
    </p:spTree>
    <p:extLst>
      <p:ext uri="{BB962C8B-B14F-4D97-AF65-F5344CB8AC3E}">
        <p14:creationId xmlns:p14="http://schemas.microsoft.com/office/powerpoint/2010/main" val="185786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26189-8AE3-F63C-B9F2-3BC4EAAC6A4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EE3F29-B346-18A9-318C-F5390CB58ABC}"/>
              </a:ext>
            </a:extLst>
          </p:cNvPr>
          <p:cNvSpPr>
            <a:spLocks noGrp="1"/>
          </p:cNvSpPr>
          <p:nvPr>
            <p:ph idx="1"/>
          </p:nvPr>
        </p:nvSpPr>
        <p:spPr>
          <a:xfrm>
            <a:off x="838200" y="1874178"/>
            <a:ext cx="10515600" cy="3911404"/>
          </a:xfrm>
        </p:spPr>
        <p:txBody>
          <a:bodyPr>
            <a:normAutofit/>
          </a:bodyPr>
          <a:lstStyle/>
          <a:p>
            <a:r>
              <a:rPr lang="de-AT" dirty="0"/>
              <a:t>insb. in der Planung von Bedeutung:</a:t>
            </a:r>
          </a:p>
          <a:p>
            <a:pPr marL="1252538" indent="0">
              <a:buNone/>
            </a:pPr>
            <a:r>
              <a:rPr lang="de-AT" dirty="0"/>
              <a:t>- Bedarfsprognose</a:t>
            </a:r>
          </a:p>
          <a:p>
            <a:pPr marL="1252538" indent="0">
              <a:buNone/>
            </a:pPr>
            <a:r>
              <a:rPr lang="de-AT" dirty="0"/>
              <a:t>- Transport- und Routenplanung (Echtzeit-Tracking)</a:t>
            </a:r>
          </a:p>
          <a:p>
            <a:pPr marL="1252538" indent="0">
              <a:buNone/>
            </a:pPr>
            <a:r>
              <a:rPr lang="de-AT" dirty="0"/>
              <a:t>- Produktionsplanung</a:t>
            </a:r>
          </a:p>
          <a:p>
            <a:endParaRPr lang="de-AT" dirty="0"/>
          </a:p>
          <a:p>
            <a:r>
              <a:rPr lang="de-AT" dirty="0"/>
              <a:t>Warehouse-Management: Effizientere Nutzung von Flächen und Ressourcen, Bestandskontrolle</a:t>
            </a:r>
          </a:p>
          <a:p>
            <a:endParaRPr lang="de-AT" dirty="0"/>
          </a:p>
          <a:p>
            <a:r>
              <a:rPr lang="de-AT" dirty="0"/>
              <a:t>Automatisierung von Prozessen, Kommissionierung, Warenausgang, Transporten: Fachkräftemangel entgegenwirken </a:t>
            </a:r>
          </a:p>
        </p:txBody>
      </p:sp>
      <p:sp>
        <p:nvSpPr>
          <p:cNvPr id="3" name="Title 2">
            <a:extLst>
              <a:ext uri="{FF2B5EF4-FFF2-40B4-BE49-F238E27FC236}">
                <a16:creationId xmlns:a16="http://schemas.microsoft.com/office/drawing/2014/main" id="{2CF8CAD4-828A-56C9-D3CF-23D1E356D3C8}"/>
              </a:ext>
            </a:extLst>
          </p:cNvPr>
          <p:cNvSpPr>
            <a:spLocks noGrp="1"/>
          </p:cNvSpPr>
          <p:nvPr>
            <p:ph type="title"/>
          </p:nvPr>
        </p:nvSpPr>
        <p:spPr/>
        <p:txBody>
          <a:bodyPr/>
          <a:lstStyle/>
          <a:p>
            <a:r>
              <a:rPr lang="de-AT" dirty="0"/>
              <a:t>KI in der Logistik</a:t>
            </a:r>
          </a:p>
        </p:txBody>
      </p:sp>
    </p:spTree>
    <p:extLst>
      <p:ext uri="{BB962C8B-B14F-4D97-AF65-F5344CB8AC3E}">
        <p14:creationId xmlns:p14="http://schemas.microsoft.com/office/powerpoint/2010/main" val="4250334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CD5A5-1E64-7726-2562-52EE6241102F}"/>
              </a:ext>
            </a:extLst>
          </p:cNvPr>
          <p:cNvSpPr>
            <a:spLocks noGrp="1"/>
          </p:cNvSpPr>
          <p:nvPr>
            <p:ph type="title"/>
          </p:nvPr>
        </p:nvSpPr>
        <p:spPr/>
        <p:txBody>
          <a:bodyPr>
            <a:normAutofit/>
          </a:bodyPr>
          <a:lstStyle/>
          <a:p>
            <a:r>
              <a:rPr lang="de-AT" sz="3000" dirty="0"/>
              <a:t>Befrage eine KI zur Logistik der Zukunft</a:t>
            </a:r>
          </a:p>
        </p:txBody>
      </p:sp>
      <p:sp>
        <p:nvSpPr>
          <p:cNvPr id="3" name="Inhaltsplatzhalter 2">
            <a:extLst>
              <a:ext uri="{FF2B5EF4-FFF2-40B4-BE49-F238E27FC236}">
                <a16:creationId xmlns:a16="http://schemas.microsoft.com/office/drawing/2014/main" id="{ED727446-AD52-BFA5-D5E2-D6480795217E}"/>
              </a:ext>
            </a:extLst>
          </p:cNvPr>
          <p:cNvSpPr>
            <a:spLocks noGrp="1"/>
          </p:cNvSpPr>
          <p:nvPr>
            <p:ph idx="1"/>
          </p:nvPr>
        </p:nvSpPr>
        <p:spPr>
          <a:xfrm>
            <a:off x="4029814" y="1685384"/>
            <a:ext cx="7740909" cy="4461416"/>
          </a:xfrm>
        </p:spPr>
        <p:txBody>
          <a:bodyPr/>
          <a:lstStyle/>
          <a:p>
            <a:pPr>
              <a:lnSpc>
                <a:spcPct val="100000"/>
              </a:lnSpc>
            </a:pPr>
            <a:r>
              <a:rPr lang="de-AT" dirty="0"/>
              <a:t>Wähle ein Themenfeld der Logistik (z.B. Bedarfsprognose, Warehouse-Management, Transportplanung, Ausbildung von Fachkräften)</a:t>
            </a:r>
          </a:p>
          <a:p>
            <a:pPr>
              <a:lnSpc>
                <a:spcPct val="100000"/>
              </a:lnSpc>
            </a:pPr>
            <a:r>
              <a:rPr lang="de-AT" dirty="0"/>
              <a:t>Formuliere 3 Prompts und befrage eine KI (z.B. ChatGPT, Copilot):</a:t>
            </a:r>
            <a:br>
              <a:rPr lang="de-AT" dirty="0"/>
            </a:br>
            <a:r>
              <a:rPr lang="de-AT" dirty="0"/>
              <a:t>z.B. Wie funktioniert KI-gestützte Bedarfsprognose?</a:t>
            </a:r>
          </a:p>
          <a:p>
            <a:pPr>
              <a:lnSpc>
                <a:spcPct val="100000"/>
              </a:lnSpc>
            </a:pPr>
            <a:r>
              <a:rPr lang="de-AT" dirty="0"/>
              <a:t>Notiere und analysiere die Antworten kritisch:</a:t>
            </a:r>
            <a:br>
              <a:rPr lang="de-AT" dirty="0"/>
            </a:br>
            <a:r>
              <a:rPr lang="de-AT" dirty="0"/>
              <a:t>Welche Vorteile werden genannt?</a:t>
            </a:r>
            <a:br>
              <a:rPr lang="de-AT" dirty="0"/>
            </a:br>
            <a:r>
              <a:rPr lang="de-AT" dirty="0"/>
              <a:t>Welche Risiken oder ethischen Fragen tauchen auf?</a:t>
            </a:r>
            <a:br>
              <a:rPr lang="de-AT" dirty="0"/>
            </a:br>
            <a:r>
              <a:rPr lang="de-AT" dirty="0"/>
              <a:t>Wie glaubwürdig und verständlich sind die Antworten?</a:t>
            </a:r>
          </a:p>
          <a:p>
            <a:pPr>
              <a:lnSpc>
                <a:spcPct val="100000"/>
              </a:lnSpc>
            </a:pPr>
            <a:r>
              <a:rPr lang="de-AT" dirty="0"/>
              <a:t>Erstelle eine kurze </a:t>
            </a:r>
            <a:r>
              <a:rPr lang="de-AT" dirty="0" err="1"/>
              <a:t>ppt</a:t>
            </a:r>
            <a:r>
              <a:rPr lang="de-AT" dirty="0"/>
              <a:t>-Präsentation dazu</a:t>
            </a:r>
          </a:p>
          <a:p>
            <a:endParaRPr lang="de-AT" dirty="0"/>
          </a:p>
        </p:txBody>
      </p:sp>
    </p:spTree>
    <p:extLst>
      <p:ext uri="{BB962C8B-B14F-4D97-AF65-F5344CB8AC3E}">
        <p14:creationId xmlns:p14="http://schemas.microsoft.com/office/powerpoint/2010/main" val="3136347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574DA5-6A8D-28AB-4157-AB3C9E41737E}"/>
              </a:ext>
            </a:extLst>
          </p:cNvPr>
          <p:cNvSpPr>
            <a:spLocks noGrp="1"/>
          </p:cNvSpPr>
          <p:nvPr>
            <p:ph idx="1"/>
          </p:nvPr>
        </p:nvSpPr>
        <p:spPr>
          <a:xfrm>
            <a:off x="838200" y="2061882"/>
            <a:ext cx="10515600" cy="3696806"/>
          </a:xfrm>
        </p:spPr>
        <p:txBody>
          <a:bodyPr>
            <a:normAutofit fontScale="92500" lnSpcReduction="20000"/>
          </a:bodyPr>
          <a:lstStyle/>
          <a:p>
            <a:r>
              <a:rPr lang="de-AT" dirty="0"/>
              <a:t>Datenschutz und Datensicherheit/rechtliche Unsicherheiten</a:t>
            </a:r>
          </a:p>
          <a:p>
            <a:endParaRPr lang="de-AT" dirty="0"/>
          </a:p>
          <a:p>
            <a:r>
              <a:rPr lang="de-AT" dirty="0"/>
              <a:t>Fehlende internationale Standards</a:t>
            </a:r>
          </a:p>
          <a:p>
            <a:endParaRPr lang="de-AT" dirty="0"/>
          </a:p>
          <a:p>
            <a:r>
              <a:rPr lang="de-AT" dirty="0"/>
              <a:t>Sicherstellung der Nachvollziehbarkeit von Algorithmen</a:t>
            </a:r>
          </a:p>
          <a:p>
            <a:endParaRPr lang="de-AT" dirty="0"/>
          </a:p>
          <a:p>
            <a:r>
              <a:rPr lang="de-AT" dirty="0"/>
              <a:t>Integration neuer Technologien in bestehende Systeme </a:t>
            </a:r>
          </a:p>
          <a:p>
            <a:endParaRPr lang="de-AT" dirty="0"/>
          </a:p>
          <a:p>
            <a:r>
              <a:rPr lang="de-AT" dirty="0"/>
              <a:t>Qualifizierung der </a:t>
            </a:r>
            <a:r>
              <a:rPr lang="de-AT" dirty="0" err="1"/>
              <a:t>Mitarbeiter:innen</a:t>
            </a:r>
            <a:r>
              <a:rPr lang="de-AT" dirty="0"/>
              <a:t> und Change Management</a:t>
            </a:r>
          </a:p>
          <a:p>
            <a:endParaRPr lang="de-AT" dirty="0"/>
          </a:p>
          <a:p>
            <a:r>
              <a:rPr lang="de-AT" dirty="0"/>
              <a:t>Hoher Energieverbrauch</a:t>
            </a:r>
          </a:p>
        </p:txBody>
      </p:sp>
      <p:sp>
        <p:nvSpPr>
          <p:cNvPr id="3" name="Title 2">
            <a:extLst>
              <a:ext uri="{FF2B5EF4-FFF2-40B4-BE49-F238E27FC236}">
                <a16:creationId xmlns:a16="http://schemas.microsoft.com/office/drawing/2014/main" id="{37CEEC57-5114-ABB1-8E7E-30540C969536}"/>
              </a:ext>
            </a:extLst>
          </p:cNvPr>
          <p:cNvSpPr>
            <a:spLocks noGrp="1"/>
          </p:cNvSpPr>
          <p:nvPr>
            <p:ph type="title"/>
          </p:nvPr>
        </p:nvSpPr>
        <p:spPr/>
        <p:txBody>
          <a:bodyPr/>
          <a:lstStyle/>
          <a:p>
            <a:r>
              <a:rPr lang="de-AT" dirty="0"/>
              <a:t>Herausforderungen von KI</a:t>
            </a:r>
          </a:p>
        </p:txBody>
      </p:sp>
    </p:spTree>
    <p:extLst>
      <p:ext uri="{BB962C8B-B14F-4D97-AF65-F5344CB8AC3E}">
        <p14:creationId xmlns:p14="http://schemas.microsoft.com/office/powerpoint/2010/main" val="20761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DD43FA6-A0B8-F7F7-BD10-CE4C58FC9202}"/>
              </a:ext>
            </a:extLst>
          </p:cNvPr>
          <p:cNvSpPr>
            <a:spLocks noGrp="1"/>
          </p:cNvSpPr>
          <p:nvPr>
            <p:ph idx="1"/>
          </p:nvPr>
        </p:nvSpPr>
        <p:spPr>
          <a:xfrm>
            <a:off x="426308" y="1973178"/>
            <a:ext cx="11344415" cy="3748933"/>
          </a:xfrm>
        </p:spPr>
        <p:txBody>
          <a:bodyPr>
            <a:normAutofit/>
          </a:bodyPr>
          <a:lstStyle/>
          <a:p>
            <a:pPr marL="0" indent="0" algn="ctr">
              <a:buNone/>
            </a:pPr>
            <a:r>
              <a:rPr lang="de-AT" sz="2800" b="1" dirty="0">
                <a:solidFill>
                  <a:srgbClr val="0A6169"/>
                </a:solidFill>
              </a:rPr>
              <a:t>Wusstest du, was ein Dark Warehouse ist?</a:t>
            </a:r>
          </a:p>
          <a:p>
            <a:pPr marL="0" indent="0" algn="ctr">
              <a:buNone/>
            </a:pPr>
            <a:endParaRPr lang="de-AT" sz="2800" dirty="0">
              <a:solidFill>
                <a:srgbClr val="0A6169"/>
              </a:solidFill>
            </a:endParaRPr>
          </a:p>
          <a:p>
            <a:pPr marL="0" indent="0" algn="ctr">
              <a:buNone/>
            </a:pPr>
            <a:r>
              <a:rPr lang="de-AT" sz="2800" dirty="0"/>
              <a:t>Nein, ein Dark-Warehouse hat nichts mit illegalen Produkten zu tun.. Es ist ein voll automatisiertes Lager ohne menschliche Arbeitskräfte und daher ohne Beleuchtung.</a:t>
            </a:r>
          </a:p>
        </p:txBody>
      </p:sp>
    </p:spTree>
    <p:extLst>
      <p:ext uri="{BB962C8B-B14F-4D97-AF65-F5344CB8AC3E}">
        <p14:creationId xmlns:p14="http://schemas.microsoft.com/office/powerpoint/2010/main" val="370970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838200" y="1625600"/>
            <a:ext cx="8952809" cy="4133088"/>
          </a:xfrm>
        </p:spPr>
        <p:txBody>
          <a:bodyPr>
            <a:noAutofit/>
          </a:bodyPr>
          <a:lstStyle/>
          <a:p>
            <a:pPr>
              <a:lnSpc>
                <a:spcPct val="150000"/>
              </a:lnSpc>
            </a:pPr>
            <a:r>
              <a:rPr lang="de-AT" dirty="0"/>
              <a:t>Öffentliche Online-Datenbank</a:t>
            </a:r>
          </a:p>
          <a:p>
            <a:pPr>
              <a:lnSpc>
                <a:spcPct val="150000"/>
              </a:lnSpc>
            </a:pPr>
            <a:r>
              <a:rPr lang="de-AT" dirty="0"/>
              <a:t>Datensätze die ein Objekt betreffen („Block“) werden verkettet („Chain“)</a:t>
            </a:r>
          </a:p>
          <a:p>
            <a:pPr>
              <a:lnSpc>
                <a:spcPct val="150000"/>
              </a:lnSpc>
            </a:pPr>
            <a:r>
              <a:rPr lang="de-AT" dirty="0"/>
              <a:t>Dezentral = Die Daten liegen nicht auf einem Server, sondern auf vielen Computern (Netzwerk)</a:t>
            </a:r>
          </a:p>
          <a:p>
            <a:pPr>
              <a:lnSpc>
                <a:spcPct val="150000"/>
              </a:lnSpc>
            </a:pPr>
            <a:r>
              <a:rPr lang="de-AT" dirty="0"/>
              <a:t>Unveränderbar = Einmal gespeicherte Daten können nicht mehr heimlich verändert werden</a:t>
            </a:r>
          </a:p>
          <a:p>
            <a:pPr>
              <a:lnSpc>
                <a:spcPct val="150000"/>
              </a:lnSpc>
            </a:pPr>
            <a:r>
              <a:rPr lang="de-AT" dirty="0"/>
              <a:t>Sicher = Durch Verschlüsselung und Kontrolle durch das Netzwerk.</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Blockchain</a:t>
            </a:r>
          </a:p>
        </p:txBody>
      </p:sp>
      <p:pic>
        <p:nvPicPr>
          <p:cNvPr id="10" name="Picture 9">
            <a:extLst>
              <a:ext uri="{FF2B5EF4-FFF2-40B4-BE49-F238E27FC236}">
                <a16:creationId xmlns:a16="http://schemas.microsoft.com/office/drawing/2014/main" id="{362C3725-5AFF-F710-3DB6-CDB3CB4AE0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009" y="1501473"/>
            <a:ext cx="1834571" cy="1834571"/>
          </a:xfrm>
          <a:prstGeom prst="rect">
            <a:avLst/>
          </a:prstGeom>
        </p:spPr>
      </p:pic>
      <p:sp>
        <p:nvSpPr>
          <p:cNvPr id="6" name="Textfeld 12">
            <a:extLst>
              <a:ext uri="{FF2B5EF4-FFF2-40B4-BE49-F238E27FC236}">
                <a16:creationId xmlns:a16="http://schemas.microsoft.com/office/drawing/2014/main" id="{602FBF65-5728-CEDD-97D9-FC7FB44F4D80}"/>
              </a:ext>
            </a:extLst>
          </p:cNvPr>
          <p:cNvSpPr txBox="1"/>
          <p:nvPr/>
        </p:nvSpPr>
        <p:spPr>
          <a:xfrm>
            <a:off x="902732" y="6536730"/>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7427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9B2EF77-F90F-F4F1-FAC5-E1CDBA9AABE3}"/>
              </a:ext>
            </a:extLst>
          </p:cNvPr>
          <p:cNvSpPr>
            <a:spLocks noGrp="1"/>
          </p:cNvSpPr>
          <p:nvPr>
            <p:ph idx="1"/>
          </p:nvPr>
        </p:nvSpPr>
        <p:spPr>
          <a:xfrm>
            <a:off x="838200" y="1608667"/>
            <a:ext cx="10515600" cy="4555066"/>
          </a:xfrm>
        </p:spPr>
        <p:txBody>
          <a:bodyPr>
            <a:normAutofit fontScale="92500" lnSpcReduction="10000"/>
          </a:bodyPr>
          <a:lstStyle/>
          <a:p>
            <a:pPr marL="0" indent="0">
              <a:lnSpc>
                <a:spcPct val="110000"/>
              </a:lnSpc>
              <a:buNone/>
            </a:pPr>
            <a:r>
              <a:rPr lang="de-AT" dirty="0"/>
              <a:t>Jeder Schritt (Verpackung, Versand, Ankunft) wird in der Blockchain gespeichert. </a:t>
            </a:r>
            <a:r>
              <a:rPr lang="de-AT" dirty="0" err="1"/>
              <a:t>Jede:r</a:t>
            </a:r>
            <a:r>
              <a:rPr lang="de-AT" dirty="0"/>
              <a:t> Beteiligte kann jederzeit nachverfolgen, wo das Paket ist. </a:t>
            </a:r>
          </a:p>
          <a:p>
            <a:pPr marL="0" indent="0">
              <a:lnSpc>
                <a:spcPct val="110000"/>
              </a:lnSpc>
              <a:buNone/>
            </a:pPr>
            <a:r>
              <a:rPr lang="de-AT" b="1" dirty="0"/>
              <a:t>Vorteile:</a:t>
            </a:r>
            <a:r>
              <a:rPr lang="de-AT" dirty="0"/>
              <a:t> transparent, fälschungssicher, effizient, automatisiert (es können z. B. Zahlungen automatisch ausgelöst werden, wenn ein Paket angekommen ist)</a:t>
            </a:r>
          </a:p>
          <a:p>
            <a:pPr marL="0" indent="0">
              <a:lnSpc>
                <a:spcPct val="110000"/>
              </a:lnSpc>
              <a:buNone/>
            </a:pPr>
            <a:endParaRPr lang="de-AT" dirty="0"/>
          </a:p>
          <a:p>
            <a:pPr marL="0" indent="0">
              <a:buNone/>
            </a:pPr>
            <a:r>
              <a:rPr lang="de-AT" b="1" dirty="0"/>
              <a:t>Wer ist beteiligt?</a:t>
            </a:r>
          </a:p>
          <a:p>
            <a:r>
              <a:rPr lang="de-AT" dirty="0"/>
              <a:t>Versender (z. B. ein Online-Shop)</a:t>
            </a:r>
          </a:p>
          <a:p>
            <a:r>
              <a:rPr lang="de-AT" dirty="0"/>
              <a:t>Logistikdienstleister (z. B. Österreichische Post, Spedition)</a:t>
            </a:r>
          </a:p>
          <a:p>
            <a:r>
              <a:rPr lang="de-AT" dirty="0"/>
              <a:t>Lager- und Umschlagzentren</a:t>
            </a:r>
          </a:p>
          <a:p>
            <a:r>
              <a:rPr lang="de-AT" dirty="0" err="1"/>
              <a:t>Fahrer:innen</a:t>
            </a:r>
            <a:r>
              <a:rPr lang="de-AT" dirty="0"/>
              <a:t> oder </a:t>
            </a:r>
            <a:r>
              <a:rPr lang="de-AT" dirty="0" err="1"/>
              <a:t>Zusteller:innen</a:t>
            </a:r>
            <a:endParaRPr lang="de-AT" dirty="0"/>
          </a:p>
          <a:p>
            <a:r>
              <a:rPr lang="de-AT" dirty="0" err="1"/>
              <a:t>Empfänger:in</a:t>
            </a:r>
            <a:r>
              <a:rPr lang="de-AT" dirty="0"/>
              <a:t> (z. B. Privatperson oder Unternehmen)</a:t>
            </a:r>
          </a:p>
          <a:p>
            <a:r>
              <a:rPr lang="de-AT" dirty="0"/>
              <a:t>Zollbehörden (bei internationalen Sendungen)</a:t>
            </a:r>
          </a:p>
          <a:p>
            <a:endParaRPr lang="de-AT" dirty="0"/>
          </a:p>
          <a:p>
            <a:pPr marL="0" indent="0">
              <a:buNone/>
            </a:pPr>
            <a:endParaRPr lang="de-AT" dirty="0"/>
          </a:p>
          <a:p>
            <a:pPr marL="0" indent="0">
              <a:buNone/>
            </a:pPr>
            <a:endParaRPr lang="de-AT" dirty="0"/>
          </a:p>
        </p:txBody>
      </p:sp>
      <p:sp>
        <p:nvSpPr>
          <p:cNvPr id="3" name="Titel 2">
            <a:extLst>
              <a:ext uri="{FF2B5EF4-FFF2-40B4-BE49-F238E27FC236}">
                <a16:creationId xmlns:a16="http://schemas.microsoft.com/office/drawing/2014/main" id="{DC2720CC-C700-5AB8-D098-3FA76E2F0941}"/>
              </a:ext>
            </a:extLst>
          </p:cNvPr>
          <p:cNvSpPr>
            <a:spLocks noGrp="1"/>
          </p:cNvSpPr>
          <p:nvPr>
            <p:ph type="title"/>
          </p:nvPr>
        </p:nvSpPr>
        <p:spPr/>
        <p:txBody>
          <a:bodyPr>
            <a:normAutofit/>
          </a:bodyPr>
          <a:lstStyle/>
          <a:p>
            <a:r>
              <a:rPr lang="de-AT" sz="3000" dirty="0"/>
              <a:t>Use Case: Blockchain bei einer Paketzustellung</a:t>
            </a:r>
          </a:p>
        </p:txBody>
      </p:sp>
    </p:spTree>
    <p:extLst>
      <p:ext uri="{BB962C8B-B14F-4D97-AF65-F5344CB8AC3E}">
        <p14:creationId xmlns:p14="http://schemas.microsoft.com/office/powerpoint/2010/main" val="185447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48A0E4-F3AE-DFBB-4ACD-A75A4395F5C9}"/>
              </a:ext>
            </a:extLst>
          </p:cNvPr>
          <p:cNvSpPr>
            <a:spLocks noGrp="1"/>
          </p:cNvSpPr>
          <p:nvPr>
            <p:ph idx="1"/>
          </p:nvPr>
        </p:nvSpPr>
        <p:spPr/>
        <p:txBody>
          <a:bodyPr/>
          <a:lstStyle/>
          <a:p>
            <a:r>
              <a:rPr lang="de-AT" dirty="0"/>
              <a:t>virtuelle Spiegelung einer realen Umgebung oder Prozesses</a:t>
            </a:r>
          </a:p>
          <a:p>
            <a:r>
              <a:rPr lang="de-AT" dirty="0"/>
              <a:t>komplexe Abläufe – etwa Transportketten, Lagerbestände oder Maschinen – werden in Echtzeit digital dargestellt</a:t>
            </a:r>
          </a:p>
          <a:p>
            <a:r>
              <a:rPr lang="de-AT" dirty="0"/>
              <a:t>ermöglicht Analyse, Prognose und Optimierung</a:t>
            </a:r>
          </a:p>
          <a:p>
            <a:endParaRPr lang="de-AT" dirty="0"/>
          </a:p>
          <a:p>
            <a:pPr marL="0" indent="0">
              <a:buNone/>
            </a:pPr>
            <a:r>
              <a:rPr lang="de-AT" dirty="0"/>
              <a:t>Einsatz in der Logistik:</a:t>
            </a:r>
          </a:p>
          <a:p>
            <a:r>
              <a:rPr lang="de-AT" dirty="0"/>
              <a:t>Lagerverwaltung</a:t>
            </a:r>
          </a:p>
          <a:p>
            <a:r>
              <a:rPr lang="de-AT" dirty="0"/>
              <a:t>Routenplanung</a:t>
            </a:r>
          </a:p>
          <a:p>
            <a:r>
              <a:rPr lang="de-AT" dirty="0"/>
              <a:t>Wartung von Maschinen/Fahrzeugen</a:t>
            </a:r>
          </a:p>
        </p:txBody>
      </p:sp>
      <p:sp>
        <p:nvSpPr>
          <p:cNvPr id="3" name="Title 2">
            <a:extLst>
              <a:ext uri="{FF2B5EF4-FFF2-40B4-BE49-F238E27FC236}">
                <a16:creationId xmlns:a16="http://schemas.microsoft.com/office/drawing/2014/main" id="{6C61B59F-D74F-855B-DA51-3DEB1C60E297}"/>
              </a:ext>
            </a:extLst>
          </p:cNvPr>
          <p:cNvSpPr>
            <a:spLocks noGrp="1"/>
          </p:cNvSpPr>
          <p:nvPr>
            <p:ph type="title"/>
          </p:nvPr>
        </p:nvSpPr>
        <p:spPr/>
        <p:txBody>
          <a:bodyPr/>
          <a:lstStyle/>
          <a:p>
            <a:r>
              <a:rPr lang="de-AT" dirty="0"/>
              <a:t>Praxisbeispiel: Digitaler Zwilling</a:t>
            </a:r>
          </a:p>
        </p:txBody>
      </p:sp>
    </p:spTree>
    <p:extLst>
      <p:ext uri="{BB962C8B-B14F-4D97-AF65-F5344CB8AC3E}">
        <p14:creationId xmlns:p14="http://schemas.microsoft.com/office/powerpoint/2010/main" val="3993573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C5CC3-605B-F3D8-98C0-6B5AFCC89DB5}"/>
              </a:ext>
            </a:extLst>
          </p:cNvPr>
          <p:cNvSpPr>
            <a:spLocks noGrp="1"/>
          </p:cNvSpPr>
          <p:nvPr>
            <p:ph type="title"/>
          </p:nvPr>
        </p:nvSpPr>
        <p:spPr/>
        <p:txBody>
          <a:bodyPr/>
          <a:lstStyle/>
          <a:p>
            <a:r>
              <a:rPr lang="de-AT" dirty="0"/>
              <a:t>Video „Digitaler Zwilling“</a:t>
            </a:r>
          </a:p>
        </p:txBody>
      </p:sp>
      <p:sp>
        <p:nvSpPr>
          <p:cNvPr id="3" name="Inhaltsplatzhalter 2">
            <a:extLst>
              <a:ext uri="{FF2B5EF4-FFF2-40B4-BE49-F238E27FC236}">
                <a16:creationId xmlns:a16="http://schemas.microsoft.com/office/drawing/2014/main" id="{C2F17323-D2F3-1390-1EDF-B6D5E61BAFFB}"/>
              </a:ext>
            </a:extLst>
          </p:cNvPr>
          <p:cNvSpPr>
            <a:spLocks noGrp="1"/>
          </p:cNvSpPr>
          <p:nvPr>
            <p:ph idx="1"/>
          </p:nvPr>
        </p:nvSpPr>
        <p:spPr>
          <a:xfrm>
            <a:off x="4029814" y="2387600"/>
            <a:ext cx="7740909" cy="3334512"/>
          </a:xfrm>
        </p:spPr>
        <p:txBody>
          <a:bodyPr/>
          <a:lstStyle/>
          <a:p>
            <a:pPr marL="0" indent="0">
              <a:buNone/>
            </a:pPr>
            <a:r>
              <a:rPr lang="de-AT" b="1" dirty="0"/>
              <a:t>Fragen zum Video:</a:t>
            </a:r>
          </a:p>
          <a:p>
            <a:pPr marL="0" indent="0">
              <a:buNone/>
            </a:pPr>
            <a:endParaRPr lang="de-AT" dirty="0"/>
          </a:p>
          <a:p>
            <a:r>
              <a:rPr lang="de-AT" dirty="0"/>
              <a:t>Was versteht man unter „digitaler Zwilling“?</a:t>
            </a:r>
          </a:p>
          <a:p>
            <a:r>
              <a:rPr lang="de-AT" dirty="0"/>
              <a:t>Für welche Arten von Gütern lässt sich das System nutzen?</a:t>
            </a:r>
          </a:p>
          <a:p>
            <a:r>
              <a:rPr lang="de-AT" dirty="0"/>
              <a:t>Welche Informationen werden in Echtzeit digital erfasst?</a:t>
            </a:r>
          </a:p>
        </p:txBody>
      </p:sp>
      <p:sp>
        <p:nvSpPr>
          <p:cNvPr id="4" name="Inhaltsplatzhalter 2">
            <a:extLst>
              <a:ext uri="{FF2B5EF4-FFF2-40B4-BE49-F238E27FC236}">
                <a16:creationId xmlns:a16="http://schemas.microsoft.com/office/drawing/2014/main" id="{90CBC9E1-FB09-E21E-1ED4-AC6D0AC59F03}"/>
              </a:ext>
            </a:extLst>
          </p:cNvPr>
          <p:cNvSpPr txBox="1">
            <a:spLocks/>
          </p:cNvSpPr>
          <p:nvPr/>
        </p:nvSpPr>
        <p:spPr>
          <a:xfrm>
            <a:off x="338826" y="4394200"/>
            <a:ext cx="3139435" cy="2082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sz="1800" dirty="0">
                <a:hlinkClick r:id="rId4"/>
              </a:rPr>
              <a:t>https://www.youtube.com/watch?v=K1AGi68ZB_0</a:t>
            </a:r>
            <a:endParaRPr lang="de-AT" sz="1800" dirty="0"/>
          </a:p>
        </p:txBody>
      </p:sp>
      <p:pic>
        <p:nvPicPr>
          <p:cNvPr id="5" name="Onlinemedien 4" title="LogTwin - der Digitale Zwilling für Ihre Logistik (english subtitled)">
            <a:hlinkClick r:id="" action="ppaction://media"/>
            <a:extLst>
              <a:ext uri="{FF2B5EF4-FFF2-40B4-BE49-F238E27FC236}">
                <a16:creationId xmlns:a16="http://schemas.microsoft.com/office/drawing/2014/main" id="{0F78EE29-48F4-6E5E-298D-7085DD309CBF}"/>
              </a:ext>
            </a:extLst>
          </p:cNvPr>
          <p:cNvPicPr>
            <a:picLocks noRot="1" noChangeAspect="1"/>
          </p:cNvPicPr>
          <p:nvPr>
            <a:videoFile r:link="rId1"/>
          </p:nvPr>
        </p:nvPicPr>
        <p:blipFill>
          <a:blip r:embed="rId5"/>
          <a:stretch>
            <a:fillRect/>
          </a:stretch>
        </p:blipFill>
        <p:spPr>
          <a:xfrm>
            <a:off x="421277" y="2387600"/>
            <a:ext cx="3056984" cy="1727200"/>
          </a:xfrm>
          <a:prstGeom prst="rect">
            <a:avLst/>
          </a:prstGeom>
        </p:spPr>
      </p:pic>
    </p:spTree>
    <p:extLst>
      <p:ext uri="{BB962C8B-B14F-4D97-AF65-F5344CB8AC3E}">
        <p14:creationId xmlns:p14="http://schemas.microsoft.com/office/powerpoint/2010/main" val="32207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2E5F6-2F01-4BA0-2A4A-E05D58919CC9}"/>
              </a:ext>
            </a:extLst>
          </p:cNvPr>
          <p:cNvSpPr>
            <a:spLocks noGrp="1"/>
          </p:cNvSpPr>
          <p:nvPr>
            <p:ph idx="1"/>
          </p:nvPr>
        </p:nvSpPr>
        <p:spPr/>
        <p:txBody>
          <a:bodyPr>
            <a:normAutofit fontScale="85000" lnSpcReduction="10000"/>
          </a:bodyPr>
          <a:lstStyle/>
          <a:p>
            <a:pPr marL="0" indent="0">
              <a:buNone/>
            </a:pPr>
            <a:r>
              <a:rPr lang="de-AT" sz="2700" b="1" dirty="0"/>
              <a:t>Beispiel Hamburger Hafen</a:t>
            </a:r>
          </a:p>
          <a:p>
            <a:pPr marL="342900" indent="-342900">
              <a:lnSpc>
                <a:spcPct val="130000"/>
              </a:lnSpc>
              <a:buFont typeface="Arial" panose="020B0604020202020204" pitchFamily="34" charset="0"/>
              <a:buChar char="•"/>
            </a:pPr>
            <a:r>
              <a:rPr lang="de-AT" sz="2500" dirty="0"/>
              <a:t>Effizienzsteigerung durch Sensortechnik, Analyse-, Prognose- und Informationssysteme</a:t>
            </a:r>
          </a:p>
          <a:p>
            <a:pPr marL="342900" indent="-342900">
              <a:lnSpc>
                <a:spcPct val="130000"/>
              </a:lnSpc>
              <a:buFont typeface="Arial" panose="020B0604020202020204" pitchFamily="34" charset="0"/>
              <a:buChar char="•"/>
            </a:pPr>
            <a:r>
              <a:rPr lang="de-AT" sz="2500" dirty="0"/>
              <a:t>Vernetzung von Verkehrsströmen, Infrastruktur und Warenströmen</a:t>
            </a:r>
          </a:p>
          <a:p>
            <a:pPr marL="342900" indent="-342900">
              <a:lnSpc>
                <a:spcPct val="130000"/>
              </a:lnSpc>
              <a:buFont typeface="Arial" panose="020B0604020202020204" pitchFamily="34" charset="0"/>
              <a:buChar char="•"/>
            </a:pPr>
            <a:r>
              <a:rPr lang="de-AT" sz="2500" dirty="0"/>
              <a:t>Anwendungsbeispiele:</a:t>
            </a:r>
          </a:p>
          <a:p>
            <a:pPr marL="952484" lvl="1" indent="-342900">
              <a:lnSpc>
                <a:spcPct val="130000"/>
              </a:lnSpc>
              <a:buFont typeface="Arial" panose="020B0604020202020204" pitchFamily="34" charset="0"/>
              <a:buChar char="•"/>
            </a:pPr>
            <a:r>
              <a:rPr lang="de-AT" sz="2500" dirty="0"/>
              <a:t>Fuhrpark mit Sensorik ausstatten für kürzere Wege &amp; bessere Auslastung</a:t>
            </a:r>
          </a:p>
          <a:p>
            <a:pPr marL="952484" lvl="1" indent="-342900">
              <a:lnSpc>
                <a:spcPct val="130000"/>
              </a:lnSpc>
              <a:buFont typeface="Arial" panose="020B0604020202020204" pitchFamily="34" charset="0"/>
              <a:buChar char="•"/>
            </a:pPr>
            <a:r>
              <a:rPr lang="de-AT" sz="2500" dirty="0"/>
              <a:t>Sämtliche Dokumentation in digitaler Form abwickeln </a:t>
            </a:r>
          </a:p>
          <a:p>
            <a:pPr marL="952484" lvl="1" indent="-342900">
              <a:lnSpc>
                <a:spcPct val="130000"/>
              </a:lnSpc>
              <a:buFont typeface="Arial" panose="020B0604020202020204" pitchFamily="34" charset="0"/>
              <a:buChar char="•"/>
            </a:pPr>
            <a:r>
              <a:rPr lang="de-AT" sz="2500" dirty="0"/>
              <a:t>Echtzeit Abwicklung von Navigation und Parkplatzzuordnung</a:t>
            </a:r>
          </a:p>
        </p:txBody>
      </p:sp>
      <p:sp>
        <p:nvSpPr>
          <p:cNvPr id="2" name="Title 1">
            <a:extLst>
              <a:ext uri="{FF2B5EF4-FFF2-40B4-BE49-F238E27FC236}">
                <a16:creationId xmlns:a16="http://schemas.microsoft.com/office/drawing/2014/main" id="{0E28FCD4-1B87-F914-2D50-3010A6776D9D}"/>
              </a:ext>
            </a:extLst>
          </p:cNvPr>
          <p:cNvSpPr>
            <a:spLocks noGrp="1"/>
          </p:cNvSpPr>
          <p:nvPr>
            <p:ph type="title"/>
          </p:nvPr>
        </p:nvSpPr>
        <p:spPr/>
        <p:txBody>
          <a:bodyPr/>
          <a:lstStyle/>
          <a:p>
            <a:r>
              <a:rPr lang="de-AT" dirty="0"/>
              <a:t>Anwendungsbeispiel: Smart Ports</a:t>
            </a:r>
          </a:p>
        </p:txBody>
      </p:sp>
    </p:spTree>
    <p:extLst>
      <p:ext uri="{BB962C8B-B14F-4D97-AF65-F5344CB8AC3E}">
        <p14:creationId xmlns:p14="http://schemas.microsoft.com/office/powerpoint/2010/main" val="167859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BE8B-4D94-7FF0-1DAB-CF6B3F498DE4}"/>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76928314-11ED-5A40-F31C-8CFFBE227C1D}"/>
              </a:ext>
            </a:extLst>
          </p:cNvPr>
          <p:cNvGraphicFramePr/>
          <p:nvPr>
            <p:extLst>
              <p:ext uri="{D42A27DB-BD31-4B8C-83A1-F6EECF244321}">
                <p14:modId xmlns:p14="http://schemas.microsoft.com/office/powerpoint/2010/main" val="2459522823"/>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7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D38943-EF9C-C186-6442-F5954A417511}"/>
              </a:ext>
            </a:extLst>
          </p:cNvPr>
          <p:cNvSpPr>
            <a:spLocks noGrp="1"/>
          </p:cNvSpPr>
          <p:nvPr>
            <p:ph type="title"/>
          </p:nvPr>
        </p:nvSpPr>
        <p:spPr/>
        <p:txBody>
          <a:bodyPr/>
          <a:lstStyle/>
          <a:p>
            <a:r>
              <a:rPr lang="de-AT" dirty="0"/>
              <a:t>Stufen der Automatisierung</a:t>
            </a:r>
          </a:p>
        </p:txBody>
      </p:sp>
      <p:graphicFrame>
        <p:nvGraphicFramePr>
          <p:cNvPr id="7" name="Tabelle 6">
            <a:extLst>
              <a:ext uri="{FF2B5EF4-FFF2-40B4-BE49-F238E27FC236}">
                <a16:creationId xmlns:a16="http://schemas.microsoft.com/office/drawing/2014/main" id="{78E94293-ADB7-62C0-ACA1-DA104B78A4E1}"/>
              </a:ext>
            </a:extLst>
          </p:cNvPr>
          <p:cNvGraphicFramePr>
            <a:graphicFrameLocks noGrp="1"/>
          </p:cNvGraphicFramePr>
          <p:nvPr>
            <p:extLst>
              <p:ext uri="{D42A27DB-BD31-4B8C-83A1-F6EECF244321}">
                <p14:modId xmlns:p14="http://schemas.microsoft.com/office/powerpoint/2010/main" val="3386252820"/>
              </p:ext>
            </p:extLst>
          </p:nvPr>
        </p:nvGraphicFramePr>
        <p:xfrm>
          <a:off x="1244600" y="1583266"/>
          <a:ext cx="9918699" cy="4104882"/>
        </p:xfrm>
        <a:graphic>
          <a:graphicData uri="http://schemas.openxmlformats.org/drawingml/2006/table">
            <a:tbl>
              <a:tblPr bandRow="1">
                <a:tableStyleId>{5C22544A-7EE6-4342-B048-85BDC9FD1C3A}</a:tableStyleId>
              </a:tblPr>
              <a:tblGrid>
                <a:gridCol w="1409700">
                  <a:extLst>
                    <a:ext uri="{9D8B030D-6E8A-4147-A177-3AD203B41FA5}">
                      <a16:colId xmlns:a16="http://schemas.microsoft.com/office/drawing/2014/main" val="2748947195"/>
                    </a:ext>
                  </a:extLst>
                </a:gridCol>
                <a:gridCol w="2959100">
                  <a:extLst>
                    <a:ext uri="{9D8B030D-6E8A-4147-A177-3AD203B41FA5}">
                      <a16:colId xmlns:a16="http://schemas.microsoft.com/office/drawing/2014/main" val="2177876358"/>
                    </a:ext>
                  </a:extLst>
                </a:gridCol>
                <a:gridCol w="5549899">
                  <a:extLst>
                    <a:ext uri="{9D8B030D-6E8A-4147-A177-3AD203B41FA5}">
                      <a16:colId xmlns:a16="http://schemas.microsoft.com/office/drawing/2014/main" val="3959255042"/>
                    </a:ext>
                  </a:extLst>
                </a:gridCol>
              </a:tblGrid>
              <a:tr h="630162">
                <a:tc>
                  <a:txBody>
                    <a:bodyPr/>
                    <a:lstStyle/>
                    <a:p>
                      <a:r>
                        <a:rPr lang="de-AT" dirty="0"/>
                        <a:t>Level 0</a:t>
                      </a:r>
                    </a:p>
                  </a:txBody>
                  <a:tcPr/>
                </a:tc>
                <a:tc>
                  <a:txBody>
                    <a:bodyPr/>
                    <a:lstStyle/>
                    <a:p>
                      <a:r>
                        <a:rPr lang="de-AT" dirty="0"/>
                        <a:t>Keine Automatisierung</a:t>
                      </a:r>
                    </a:p>
                  </a:txBody>
                  <a:tcPr/>
                </a:tc>
                <a:tc>
                  <a:txBody>
                    <a:bodyPr/>
                    <a:lstStyle/>
                    <a:p>
                      <a:r>
                        <a:rPr lang="de-AT" dirty="0"/>
                        <a:t>Der Mensch als </a:t>
                      </a:r>
                      <a:r>
                        <a:rPr lang="de-AT" dirty="0" err="1"/>
                        <a:t>Fahrer:in</a:t>
                      </a:r>
                      <a:r>
                        <a:rPr lang="de-AT" dirty="0"/>
                        <a:t>.</a:t>
                      </a:r>
                    </a:p>
                  </a:txBody>
                  <a:tcPr/>
                </a:tc>
                <a:extLst>
                  <a:ext uri="{0D108BD9-81ED-4DB2-BD59-A6C34878D82A}">
                    <a16:rowId xmlns:a16="http://schemas.microsoft.com/office/drawing/2014/main" val="1124986802"/>
                  </a:ext>
                </a:extLst>
              </a:tr>
              <a:tr h="630162">
                <a:tc>
                  <a:txBody>
                    <a:bodyPr/>
                    <a:lstStyle/>
                    <a:p>
                      <a:r>
                        <a:rPr lang="de-AT" dirty="0"/>
                        <a:t>Level 1</a:t>
                      </a:r>
                    </a:p>
                  </a:txBody>
                  <a:tcPr/>
                </a:tc>
                <a:tc>
                  <a:txBody>
                    <a:bodyPr/>
                    <a:lstStyle/>
                    <a:p>
                      <a:r>
                        <a:rPr lang="de-AT" dirty="0"/>
                        <a:t>Fahrerassistenz</a:t>
                      </a:r>
                    </a:p>
                  </a:txBody>
                  <a:tcPr/>
                </a:tc>
                <a:tc>
                  <a:txBody>
                    <a:bodyPr/>
                    <a:lstStyle/>
                    <a:p>
                      <a:r>
                        <a:rPr lang="de-AT" dirty="0"/>
                        <a:t>Assistenzsysteme (z.B. Tempomat), </a:t>
                      </a:r>
                      <a:r>
                        <a:rPr lang="de-AT" dirty="0" err="1"/>
                        <a:t>Fahrer:in</a:t>
                      </a:r>
                      <a:r>
                        <a:rPr lang="de-AT" dirty="0"/>
                        <a:t> hat die Kontrolle über das Fahrzeug</a:t>
                      </a:r>
                    </a:p>
                  </a:txBody>
                  <a:tcPr/>
                </a:tc>
                <a:extLst>
                  <a:ext uri="{0D108BD9-81ED-4DB2-BD59-A6C34878D82A}">
                    <a16:rowId xmlns:a16="http://schemas.microsoft.com/office/drawing/2014/main" val="1930177929"/>
                  </a:ext>
                </a:extLst>
              </a:tr>
              <a:tr h="630162">
                <a:tc>
                  <a:txBody>
                    <a:bodyPr/>
                    <a:lstStyle/>
                    <a:p>
                      <a:r>
                        <a:rPr lang="de-AT" dirty="0"/>
                        <a:t>Level 2</a:t>
                      </a:r>
                    </a:p>
                  </a:txBody>
                  <a:tcPr/>
                </a:tc>
                <a:tc>
                  <a:txBody>
                    <a:bodyPr/>
                    <a:lstStyle/>
                    <a:p>
                      <a:r>
                        <a:rPr lang="de-AT" dirty="0"/>
                        <a:t>Teilautomatisierung</a:t>
                      </a:r>
                    </a:p>
                  </a:txBody>
                  <a:tcPr/>
                </a:tc>
                <a:tc>
                  <a:txBody>
                    <a:bodyPr/>
                    <a:lstStyle/>
                    <a:p>
                      <a:r>
                        <a:rPr lang="de-AT" sz="1800" b="0" i="0" kern="1200" dirty="0">
                          <a:solidFill>
                            <a:schemeClr val="dk1"/>
                          </a:solidFill>
                          <a:effectLst/>
                          <a:latin typeface="+mn-lt"/>
                          <a:ea typeface="+mn-ea"/>
                          <a:cs typeface="+mn-cs"/>
                        </a:rPr>
                        <a:t>Das Fahrzeug kann z.B. gleichzeitig lenken und bremsen, aber der Mensch überwacht.</a:t>
                      </a:r>
                      <a:endParaRPr lang="de-AT" dirty="0"/>
                    </a:p>
                  </a:txBody>
                  <a:tcPr/>
                </a:tc>
                <a:extLst>
                  <a:ext uri="{0D108BD9-81ED-4DB2-BD59-A6C34878D82A}">
                    <a16:rowId xmlns:a16="http://schemas.microsoft.com/office/drawing/2014/main" val="1213060114"/>
                  </a:ext>
                </a:extLst>
              </a:tr>
              <a:tr h="630162">
                <a:tc>
                  <a:txBody>
                    <a:bodyPr/>
                    <a:lstStyle/>
                    <a:p>
                      <a:r>
                        <a:rPr lang="de-AT" dirty="0"/>
                        <a:t>Level 3</a:t>
                      </a:r>
                    </a:p>
                  </a:txBody>
                  <a:tcPr/>
                </a:tc>
                <a:tc>
                  <a:txBody>
                    <a:bodyPr/>
                    <a:lstStyle/>
                    <a:p>
                      <a:r>
                        <a:rPr lang="de-AT" dirty="0"/>
                        <a:t>Bedingte Automatisierung</a:t>
                      </a:r>
                    </a:p>
                  </a:txBody>
                  <a:tcPr/>
                </a:tc>
                <a:tc>
                  <a:txBody>
                    <a:bodyPr/>
                    <a:lstStyle/>
                    <a:p>
                      <a:r>
                        <a:rPr lang="de-AT" dirty="0"/>
                        <a:t>Das Fahrzeug fährt selbstständig, der Mensch muss bei Bedarf eingreifen können.</a:t>
                      </a:r>
                    </a:p>
                  </a:txBody>
                  <a:tcPr/>
                </a:tc>
                <a:extLst>
                  <a:ext uri="{0D108BD9-81ED-4DB2-BD59-A6C34878D82A}">
                    <a16:rowId xmlns:a16="http://schemas.microsoft.com/office/drawing/2014/main" val="2547379193"/>
                  </a:ext>
                </a:extLst>
              </a:tr>
              <a:tr h="630162">
                <a:tc>
                  <a:txBody>
                    <a:bodyPr/>
                    <a:lstStyle/>
                    <a:p>
                      <a:r>
                        <a:rPr lang="de-AT" dirty="0"/>
                        <a:t>Level 4</a:t>
                      </a:r>
                    </a:p>
                  </a:txBody>
                  <a:tcPr/>
                </a:tc>
                <a:tc>
                  <a:txBody>
                    <a:bodyPr/>
                    <a:lstStyle/>
                    <a:p>
                      <a:r>
                        <a:rPr lang="de-AT" dirty="0"/>
                        <a:t>Hohe Automatisierung</a:t>
                      </a:r>
                    </a:p>
                  </a:txBody>
                  <a:tcPr/>
                </a:tc>
                <a:tc>
                  <a:txBody>
                    <a:bodyPr/>
                    <a:lstStyle/>
                    <a:p>
                      <a:r>
                        <a:rPr lang="de-AT" dirty="0"/>
                        <a:t>Das Fahrzeug fährt komplett selbstständig in definierten Bereichen (z. B. Autobahn, Logistikzentrum).</a:t>
                      </a:r>
                    </a:p>
                  </a:txBody>
                  <a:tcPr/>
                </a:tc>
                <a:extLst>
                  <a:ext uri="{0D108BD9-81ED-4DB2-BD59-A6C34878D82A}">
                    <a16:rowId xmlns:a16="http://schemas.microsoft.com/office/drawing/2014/main" val="2187907271"/>
                  </a:ext>
                </a:extLst>
              </a:tr>
              <a:tr h="630162">
                <a:tc>
                  <a:txBody>
                    <a:bodyPr/>
                    <a:lstStyle/>
                    <a:p>
                      <a:r>
                        <a:rPr lang="de-AT" dirty="0"/>
                        <a:t>Level 5</a:t>
                      </a:r>
                    </a:p>
                  </a:txBody>
                  <a:tcPr/>
                </a:tc>
                <a:tc>
                  <a:txBody>
                    <a:bodyPr/>
                    <a:lstStyle/>
                    <a:p>
                      <a:r>
                        <a:rPr lang="de-AT" dirty="0"/>
                        <a:t>Volle Automatisierung</a:t>
                      </a:r>
                    </a:p>
                  </a:txBody>
                  <a:tcPr/>
                </a:tc>
                <a:tc>
                  <a:txBody>
                    <a:bodyPr/>
                    <a:lstStyle/>
                    <a:p>
                      <a:r>
                        <a:rPr lang="de-AT" dirty="0" err="1"/>
                        <a:t>Kein:e</a:t>
                      </a:r>
                      <a:r>
                        <a:rPr lang="de-AT" dirty="0"/>
                        <a:t> </a:t>
                      </a:r>
                      <a:r>
                        <a:rPr lang="de-AT" dirty="0" err="1"/>
                        <a:t>Fahrer:in</a:t>
                      </a:r>
                      <a:r>
                        <a:rPr lang="de-AT" dirty="0"/>
                        <a:t> nötig. Das Fahrzeug kann überall und jederzeit selbstständig fahren.</a:t>
                      </a:r>
                    </a:p>
                  </a:txBody>
                  <a:tcPr/>
                </a:tc>
                <a:extLst>
                  <a:ext uri="{0D108BD9-81ED-4DB2-BD59-A6C34878D82A}">
                    <a16:rowId xmlns:a16="http://schemas.microsoft.com/office/drawing/2014/main" val="2852568371"/>
                  </a:ext>
                </a:extLst>
              </a:tr>
            </a:tbl>
          </a:graphicData>
        </a:graphic>
      </p:graphicFrame>
    </p:spTree>
    <p:extLst>
      <p:ext uri="{BB962C8B-B14F-4D97-AF65-F5344CB8AC3E}">
        <p14:creationId xmlns:p14="http://schemas.microsoft.com/office/powerpoint/2010/main" val="100325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884803" y="1605662"/>
            <a:ext cx="9739654" cy="3911404"/>
          </a:xfrm>
        </p:spPr>
        <p:txBody>
          <a:bodyPr>
            <a:noAutofit/>
          </a:bodyPr>
          <a:lstStyle/>
          <a:p>
            <a:pPr marL="0" indent="0">
              <a:buNone/>
            </a:pPr>
            <a:r>
              <a:rPr lang="de-AT" dirty="0">
                <a:solidFill>
                  <a:srgbClr val="0A6169"/>
                </a:solidFill>
              </a:rPr>
              <a:t>Chancen:</a:t>
            </a:r>
          </a:p>
          <a:p>
            <a:pPr>
              <a:lnSpc>
                <a:spcPct val="120000"/>
              </a:lnSpc>
            </a:pPr>
            <a:r>
              <a:rPr lang="de-AT" dirty="0"/>
              <a:t>Entschärfung des Fachkräftemangels</a:t>
            </a:r>
          </a:p>
          <a:p>
            <a:pPr>
              <a:lnSpc>
                <a:spcPct val="120000"/>
              </a:lnSpc>
            </a:pPr>
            <a:r>
              <a:rPr lang="de-AT" dirty="0"/>
              <a:t>Vermeidung von Auffahrunfällen</a:t>
            </a:r>
          </a:p>
          <a:p>
            <a:pPr>
              <a:lnSpc>
                <a:spcPct val="120000"/>
              </a:lnSpc>
            </a:pPr>
            <a:r>
              <a:rPr lang="de-AT" dirty="0"/>
              <a:t>Reduktion der Umweltbelastung durch Kraftstoffeinsparungen</a:t>
            </a:r>
          </a:p>
          <a:p>
            <a:pPr marL="0" indent="0">
              <a:lnSpc>
                <a:spcPct val="120000"/>
              </a:lnSpc>
              <a:buNone/>
            </a:pPr>
            <a:r>
              <a:rPr lang="de-AT" dirty="0">
                <a:solidFill>
                  <a:srgbClr val="0A6169"/>
                </a:solidFill>
              </a:rPr>
              <a:t>Grenzen und Gefahren: </a:t>
            </a:r>
          </a:p>
          <a:p>
            <a:pPr>
              <a:lnSpc>
                <a:spcPct val="120000"/>
              </a:lnSpc>
            </a:pPr>
            <a:r>
              <a:rPr lang="de-AT" dirty="0"/>
              <a:t>Wetterbedingungen</a:t>
            </a:r>
          </a:p>
          <a:p>
            <a:pPr>
              <a:lnSpc>
                <a:spcPct val="120000"/>
              </a:lnSpc>
            </a:pPr>
            <a:r>
              <a:rPr lang="de-AT" dirty="0"/>
              <a:t>Menschen als Verkehrsteilnehmende</a:t>
            </a:r>
          </a:p>
          <a:p>
            <a:pPr>
              <a:lnSpc>
                <a:spcPct val="120000"/>
              </a:lnSpc>
            </a:pPr>
            <a:r>
              <a:rPr lang="de-AT" dirty="0"/>
              <a:t>Manipulation durch Hacker, Datenschutz</a:t>
            </a:r>
          </a:p>
          <a:p>
            <a:pPr>
              <a:lnSpc>
                <a:spcPct val="120000"/>
              </a:lnSpc>
            </a:pPr>
            <a:r>
              <a:rPr lang="de-AT" dirty="0"/>
              <a:t>Ethische Gesichtspunkte: Verantwortung bei Unfällen</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Autonomer LKW</a:t>
            </a:r>
          </a:p>
        </p:txBody>
      </p:sp>
      <p:sp>
        <p:nvSpPr>
          <p:cNvPr id="9" name="Textfeld 12">
            <a:extLst>
              <a:ext uri="{FF2B5EF4-FFF2-40B4-BE49-F238E27FC236}">
                <a16:creationId xmlns:a16="http://schemas.microsoft.com/office/drawing/2014/main" id="{23846C76-3FBA-F942-1DC8-AACA75E8CC71}"/>
              </a:ext>
            </a:extLst>
          </p:cNvPr>
          <p:cNvSpPr txBox="1"/>
          <p:nvPr/>
        </p:nvSpPr>
        <p:spPr>
          <a:xfrm>
            <a:off x="884803" y="6518801"/>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
        <p:nvSpPr>
          <p:cNvPr id="4" name="Sprechblase: oval 3" descr="Sprechblase mit folgendem Text: min. 10% weniger Kraftstoffverbrauch im Vergleich zu manuell betriebenen LKW">
            <a:extLst>
              <a:ext uri="{FF2B5EF4-FFF2-40B4-BE49-F238E27FC236}">
                <a16:creationId xmlns:a16="http://schemas.microsoft.com/office/drawing/2014/main" id="{81DB4EC0-8331-F3D5-F789-AD1B41D86295}"/>
              </a:ext>
            </a:extLst>
          </p:cNvPr>
          <p:cNvSpPr/>
          <p:nvPr/>
        </p:nvSpPr>
        <p:spPr>
          <a:xfrm rot="724875">
            <a:off x="8877992" y="1162998"/>
            <a:ext cx="3043844" cy="2103120"/>
          </a:xfrm>
          <a:prstGeom prst="wedgeEllipse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AT" dirty="0">
                <a:solidFill>
                  <a:schemeClr val="tx1"/>
                </a:solidFill>
              </a:rPr>
              <a:t>min. 10% weniger Kraftstoffverbrauch im Vergleich zu manuell betriebenen LKW</a:t>
            </a:r>
          </a:p>
        </p:txBody>
      </p:sp>
    </p:spTree>
    <p:extLst>
      <p:ext uri="{BB962C8B-B14F-4D97-AF65-F5344CB8AC3E}">
        <p14:creationId xmlns:p14="http://schemas.microsoft.com/office/powerpoint/2010/main" val="3817045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85119-AFCD-0260-56F8-A12639C1D6B3}"/>
              </a:ext>
            </a:extLst>
          </p:cNvPr>
          <p:cNvSpPr>
            <a:spLocks noGrp="1"/>
          </p:cNvSpPr>
          <p:nvPr>
            <p:ph idx="1"/>
          </p:nvPr>
        </p:nvSpPr>
        <p:spPr>
          <a:xfrm>
            <a:off x="884803" y="1683656"/>
            <a:ext cx="7199654" cy="4539343"/>
          </a:xfrm>
        </p:spPr>
        <p:txBody>
          <a:bodyPr>
            <a:normAutofit fontScale="92500"/>
          </a:bodyPr>
          <a:lstStyle/>
          <a:p>
            <a:r>
              <a:rPr lang="de-AT" sz="2400" dirty="0"/>
              <a:t>Belgisches Unternehmen SEAFAR als Pionier in der (teil-)autonomen Schifffahrt</a:t>
            </a:r>
          </a:p>
          <a:p>
            <a:r>
              <a:rPr lang="de-AT" sz="2400" dirty="0"/>
              <a:t>Fernsteuerungszentralen</a:t>
            </a:r>
          </a:p>
          <a:p>
            <a:r>
              <a:rPr lang="de-AT" sz="2400" dirty="0"/>
              <a:t>Ferngesteuerte Schiffe mit Vollbesatzung  und auch reduzierter Besatzung in Betrieb</a:t>
            </a:r>
          </a:p>
          <a:p>
            <a:r>
              <a:rPr lang="de-AT" sz="2400" dirty="0"/>
              <a:t>Ferngesteuerte Navigation von unbemannten und hochautomatisierten Schubleichtern </a:t>
            </a:r>
          </a:p>
          <a:p>
            <a:r>
              <a:rPr lang="de-AT" sz="2400" dirty="0"/>
              <a:t>Technologie zur Erhöhung der Sicherheit von menschenzentrierten Abläufen</a:t>
            </a:r>
          </a:p>
          <a:p>
            <a:endParaRPr lang="de-AT" sz="2400" dirty="0"/>
          </a:p>
          <a:p>
            <a:pPr marL="0" indent="0">
              <a:buNone/>
            </a:pPr>
            <a:r>
              <a:rPr lang="de-AT" sz="2400" dirty="0"/>
              <a:t>Video: </a:t>
            </a:r>
            <a:r>
              <a:rPr lang="de-AT" sz="2400" dirty="0">
                <a:hlinkClick r:id="rId3"/>
              </a:rPr>
              <a:t>https://www.youtube.com/watch?v=N9ma8_XfgQQ</a:t>
            </a:r>
            <a:endParaRPr lang="de-AT" sz="2400" dirty="0"/>
          </a:p>
        </p:txBody>
      </p:sp>
      <p:sp>
        <p:nvSpPr>
          <p:cNvPr id="2" name="Title 1">
            <a:extLst>
              <a:ext uri="{FF2B5EF4-FFF2-40B4-BE49-F238E27FC236}">
                <a16:creationId xmlns:a16="http://schemas.microsoft.com/office/drawing/2014/main" id="{311CA43A-675C-154F-831E-36A98F420496}"/>
              </a:ext>
            </a:extLst>
          </p:cNvPr>
          <p:cNvSpPr>
            <a:spLocks noGrp="1"/>
          </p:cNvSpPr>
          <p:nvPr>
            <p:ph type="title"/>
          </p:nvPr>
        </p:nvSpPr>
        <p:spPr/>
        <p:txBody>
          <a:bodyPr/>
          <a:lstStyle/>
          <a:p>
            <a:r>
              <a:rPr lang="de-AT"/>
              <a:t>Autonome </a:t>
            </a:r>
            <a:r>
              <a:rPr lang="de-AT" dirty="0"/>
              <a:t>Schiffe</a:t>
            </a:r>
          </a:p>
        </p:txBody>
      </p:sp>
      <p:pic>
        <p:nvPicPr>
          <p:cNvPr id="6" name="Picture 5" descr="Fernsteuerungszentrale: Bildschirme und Personen davor">
            <a:extLst>
              <a:ext uri="{FF2B5EF4-FFF2-40B4-BE49-F238E27FC236}">
                <a16:creationId xmlns:a16="http://schemas.microsoft.com/office/drawing/2014/main" id="{44C44352-B62E-F76E-13F5-E40FA5E5D00F}"/>
              </a:ext>
            </a:extLst>
          </p:cNvPr>
          <p:cNvPicPr>
            <a:picLocks noChangeAspect="1"/>
          </p:cNvPicPr>
          <p:nvPr/>
        </p:nvPicPr>
        <p:blipFill rotWithShape="1">
          <a:blip r:embed="rId4">
            <a:extLst>
              <a:ext uri="{28A0092B-C50C-407E-A947-70E740481C1C}">
                <a14:useLocalDpi xmlns:a14="http://schemas.microsoft.com/office/drawing/2010/main" val="0"/>
              </a:ext>
            </a:extLst>
          </a:blip>
          <a:srcRect l="7160" r="4266"/>
          <a:stretch/>
        </p:blipFill>
        <p:spPr>
          <a:xfrm>
            <a:off x="8239166" y="1683657"/>
            <a:ext cx="3703156" cy="2351741"/>
          </a:xfrm>
          <a:prstGeom prst="rect">
            <a:avLst/>
          </a:prstGeom>
        </p:spPr>
      </p:pic>
      <p:sp>
        <p:nvSpPr>
          <p:cNvPr id="7" name="Textfeld 12">
            <a:extLst>
              <a:ext uri="{FF2B5EF4-FFF2-40B4-BE49-F238E27FC236}">
                <a16:creationId xmlns:a16="http://schemas.microsoft.com/office/drawing/2014/main" id="{21A667EC-7026-8BA2-DCE8-B5DD65DAFC35}"/>
              </a:ext>
            </a:extLst>
          </p:cNvPr>
          <p:cNvSpPr txBox="1"/>
          <p:nvPr/>
        </p:nvSpPr>
        <p:spPr>
          <a:xfrm>
            <a:off x="813085" y="652776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SEAFAR</a:t>
            </a:r>
          </a:p>
        </p:txBody>
      </p:sp>
    </p:spTree>
    <p:extLst>
      <p:ext uri="{BB962C8B-B14F-4D97-AF65-F5344CB8AC3E}">
        <p14:creationId xmlns:p14="http://schemas.microsoft.com/office/powerpoint/2010/main" val="403749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6E8F-6E7C-F78B-7E00-74C5CEEB3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7B9DDB-E469-C7C6-09A9-ACB1CAA85686}"/>
              </a:ext>
            </a:extLst>
          </p:cNvPr>
          <p:cNvSpPr>
            <a:spLocks noGrp="1"/>
          </p:cNvSpPr>
          <p:nvPr>
            <p:ph type="title"/>
          </p:nvPr>
        </p:nvSpPr>
        <p:spPr/>
        <p:txBody>
          <a:bodyPr>
            <a:normAutofit/>
          </a:bodyPr>
          <a:lstStyle/>
          <a:p>
            <a:r>
              <a:rPr lang="de-AT" dirty="0"/>
              <a:t>Video: Transport im Wandel</a:t>
            </a:r>
          </a:p>
        </p:txBody>
      </p:sp>
      <p:sp>
        <p:nvSpPr>
          <p:cNvPr id="4" name="Text Placeholder 5">
            <a:extLst>
              <a:ext uri="{FF2B5EF4-FFF2-40B4-BE49-F238E27FC236}">
                <a16:creationId xmlns:a16="http://schemas.microsoft.com/office/drawing/2014/main" id="{537A384A-4324-E875-9E43-C29043926704}"/>
              </a:ext>
            </a:extLst>
          </p:cNvPr>
          <p:cNvSpPr>
            <a:spLocks noGrp="1"/>
          </p:cNvSpPr>
          <p:nvPr>
            <p:ph idx="1"/>
          </p:nvPr>
        </p:nvSpPr>
        <p:spPr/>
        <p:txBody>
          <a:bodyPr>
            <a:normAutofit/>
          </a:bodyPr>
          <a:lstStyle/>
          <a:p>
            <a:pPr marL="0" indent="0">
              <a:buNone/>
            </a:pPr>
            <a:r>
              <a:rPr lang="de-AT" sz="2200" b="1" dirty="0"/>
              <a:t>Fragen zum Video:</a:t>
            </a:r>
            <a:br>
              <a:rPr lang="de-AT" sz="2200" b="1" dirty="0"/>
            </a:br>
            <a:endParaRPr lang="de-AT" sz="2200" dirty="0"/>
          </a:p>
          <a:p>
            <a:pPr>
              <a:lnSpc>
                <a:spcPct val="100000"/>
              </a:lnSpc>
            </a:pPr>
            <a:r>
              <a:rPr lang="de-AT" sz="2200" dirty="0"/>
              <a:t>Mit welchen großen Fragen beschäftigt sich die Binnenschifffahrtsforschung?</a:t>
            </a:r>
          </a:p>
          <a:p>
            <a:pPr>
              <a:lnSpc>
                <a:spcPct val="100000"/>
              </a:lnSpc>
            </a:pPr>
            <a:r>
              <a:rPr lang="de-AT" sz="2200" dirty="0"/>
              <a:t>Wie kann die Automatisierung dem Fachkräftemangel in der Binnenschifffahrt entgegenwirken?</a:t>
            </a:r>
          </a:p>
          <a:p>
            <a:pPr>
              <a:lnSpc>
                <a:spcPct val="100000"/>
              </a:lnSpc>
            </a:pPr>
            <a:r>
              <a:rPr lang="de-AT" sz="2200" dirty="0"/>
              <a:t>Welche elektronischen Systeme machen eine Steuerung des Schiffs über das Kontrollzentrum möglich?</a:t>
            </a:r>
          </a:p>
          <a:p>
            <a:endParaRPr lang="de-AT" sz="2400" b="1" dirty="0"/>
          </a:p>
          <a:p>
            <a:endParaRPr lang="de-AT" sz="2400" b="1" dirty="0"/>
          </a:p>
          <a:p>
            <a:endParaRPr lang="de-AT" dirty="0"/>
          </a:p>
        </p:txBody>
      </p:sp>
      <p:sp>
        <p:nvSpPr>
          <p:cNvPr id="7" name="TextBox 6">
            <a:extLst>
              <a:ext uri="{FF2B5EF4-FFF2-40B4-BE49-F238E27FC236}">
                <a16:creationId xmlns:a16="http://schemas.microsoft.com/office/drawing/2014/main" id="{3DF65A4F-53F0-69B4-A90B-31B625D21A8A}"/>
              </a:ext>
            </a:extLst>
          </p:cNvPr>
          <p:cNvSpPr txBox="1"/>
          <p:nvPr/>
        </p:nvSpPr>
        <p:spPr>
          <a:xfrm>
            <a:off x="337785" y="4446741"/>
            <a:ext cx="3608229" cy="646331"/>
          </a:xfrm>
          <a:prstGeom prst="rect">
            <a:avLst/>
          </a:prstGeom>
          <a:noFill/>
        </p:spPr>
        <p:txBody>
          <a:bodyPr wrap="square">
            <a:spAutoFit/>
          </a:bodyPr>
          <a:lstStyle/>
          <a:p>
            <a:r>
              <a:rPr lang="de-AT" dirty="0">
                <a:latin typeface="Mangal Pro" panose="00000500000000000000" pitchFamily="2" charset="0"/>
                <a:cs typeface="Mangal Pro" panose="00000500000000000000" pitchFamily="2" charset="0"/>
                <a:hlinkClick r:id="rId4"/>
              </a:rPr>
              <a:t>https://www.youtube.com/watch?v=4_ibco9HuUE</a:t>
            </a:r>
            <a:endParaRPr lang="de-AT" dirty="0">
              <a:latin typeface="Mangal Pro" panose="00000500000000000000" pitchFamily="2" charset="0"/>
              <a:cs typeface="Mangal Pro" panose="00000500000000000000" pitchFamily="2" charset="0"/>
            </a:endParaRPr>
          </a:p>
        </p:txBody>
      </p:sp>
      <p:pic>
        <p:nvPicPr>
          <p:cNvPr id="3" name="Online Media 2" title="BiWAS - Zukunft">
            <a:hlinkClick r:id="" action="ppaction://media"/>
            <a:extLst>
              <a:ext uri="{FF2B5EF4-FFF2-40B4-BE49-F238E27FC236}">
                <a16:creationId xmlns:a16="http://schemas.microsoft.com/office/drawing/2014/main" id="{5B214E09-A978-C21A-56E8-1E507EC064A1}"/>
              </a:ext>
            </a:extLst>
          </p:cNvPr>
          <p:cNvPicPr>
            <a:picLocks noRot="1" noChangeAspect="1"/>
          </p:cNvPicPr>
          <p:nvPr>
            <a:videoFile r:link="rId1"/>
          </p:nvPr>
        </p:nvPicPr>
        <p:blipFill>
          <a:blip r:embed="rId5"/>
          <a:stretch>
            <a:fillRect/>
          </a:stretch>
        </p:blipFill>
        <p:spPr>
          <a:xfrm>
            <a:off x="421277" y="2206171"/>
            <a:ext cx="3547356" cy="2004010"/>
          </a:xfrm>
          <a:prstGeom prst="rect">
            <a:avLst/>
          </a:prstGeom>
        </p:spPr>
      </p:pic>
    </p:spTree>
    <p:extLst>
      <p:ext uri="{BB962C8B-B14F-4D97-AF65-F5344CB8AC3E}">
        <p14:creationId xmlns:p14="http://schemas.microsoft.com/office/powerpoint/2010/main" val="27581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FE917-167F-4CF4-6E2E-A8C337A9659D}"/>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BB052AF-8DCA-D293-E6C5-5147EDB4487E}"/>
              </a:ext>
            </a:extLst>
          </p:cNvPr>
          <p:cNvSpPr txBox="1">
            <a:spLocks/>
          </p:cNvSpPr>
          <p:nvPr/>
        </p:nvSpPr>
        <p:spPr>
          <a:xfrm>
            <a:off x="3877607" y="715068"/>
            <a:ext cx="3425361" cy="281403"/>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2800" b="1" dirty="0">
                <a:solidFill>
                  <a:srgbClr val="0A6169"/>
                </a:solidFill>
                <a:latin typeface="Mangal Pro" panose="00000500000000000000" pitchFamily="2" charset="0"/>
                <a:ea typeface="Calibri" panose="020F0502020204030204" pitchFamily="34" charset="0"/>
                <a:cs typeface="Mangal Pro" panose="00000500000000000000" pitchFamily="2" charset="0"/>
              </a:rPr>
              <a:t>Infoblatt</a:t>
            </a:r>
          </a:p>
        </p:txBody>
      </p:sp>
      <p:sp>
        <p:nvSpPr>
          <p:cNvPr id="56" name="Rectangle 55">
            <a:extLst>
              <a:ext uri="{FF2B5EF4-FFF2-40B4-BE49-F238E27FC236}">
                <a16:creationId xmlns:a16="http://schemas.microsoft.com/office/drawing/2014/main" id="{FC54978B-394B-C8DD-D11C-8D5BEE810E64}"/>
              </a:ext>
            </a:extLst>
          </p:cNvPr>
          <p:cNvSpPr/>
          <p:nvPr/>
        </p:nvSpPr>
        <p:spPr>
          <a:xfrm>
            <a:off x="5064607" y="1204718"/>
            <a:ext cx="2737594" cy="2060955"/>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1B7E86"/>
              </a:buClr>
            </a:pPr>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Zielgruppen und Fächer</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Schüler*innen der Oberstufen (AHS) bzw. BHS</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Berufsschüler*innen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Studierende zur Einführung ins Thema Logistik</a:t>
            </a: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Wirtschaftliche Fächer</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Geographie und wirtschaftliche Bildung</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Grundbildung/Informatik</a:t>
            </a: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p:txBody>
      </p:sp>
      <p:grpSp>
        <p:nvGrpSpPr>
          <p:cNvPr id="23" name="Group 22" descr="Skala Schwierigkeit: 2 von 4">
            <a:extLst>
              <a:ext uri="{FF2B5EF4-FFF2-40B4-BE49-F238E27FC236}">
                <a16:creationId xmlns:a16="http://schemas.microsoft.com/office/drawing/2014/main" id="{AAA7CA51-A2CC-ABFB-7EBA-20857B46E3CD}"/>
              </a:ext>
            </a:extLst>
          </p:cNvPr>
          <p:cNvGrpSpPr/>
          <p:nvPr/>
        </p:nvGrpSpPr>
        <p:grpSpPr>
          <a:xfrm>
            <a:off x="545266" y="2253297"/>
            <a:ext cx="1965178" cy="522726"/>
            <a:chOff x="4002757" y="944466"/>
            <a:chExt cx="3572218" cy="1246812"/>
          </a:xfrm>
        </p:grpSpPr>
        <p:sp>
          <p:nvSpPr>
            <p:cNvPr id="11" name="Title 1">
              <a:extLst>
                <a:ext uri="{FF2B5EF4-FFF2-40B4-BE49-F238E27FC236}">
                  <a16:creationId xmlns:a16="http://schemas.microsoft.com/office/drawing/2014/main" id="{A8FC27D1-1A7A-E07A-F717-0190427A15BE}"/>
                </a:ext>
              </a:extLst>
            </p:cNvPr>
            <p:cNvSpPr txBox="1">
              <a:spLocks/>
            </p:cNvSpPr>
            <p:nvPr/>
          </p:nvSpPr>
          <p:spPr>
            <a:xfrm>
              <a:off x="4250612" y="944466"/>
              <a:ext cx="3324363" cy="470875"/>
            </a:xfrm>
            <a:prstGeom prst="rect">
              <a:avLst/>
            </a:prstGeom>
          </p:spPr>
          <p:txBody>
            <a:bodyPr vert="horz" lIns="63305" tIns="31652" rIns="63305" bIns="31652"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Schwierigkeit</a:t>
              </a:r>
              <a:endParaRPr lang="de-AT" sz="969" dirty="0">
                <a:solidFill>
                  <a:srgbClr val="0A6169"/>
                </a:solidFill>
                <a:latin typeface="Mangal Pro" panose="00000500000000000000" pitchFamily="2" charset="0"/>
                <a:cs typeface="Mangal Pro" panose="00000500000000000000" pitchFamily="2" charset="0"/>
              </a:endParaRPr>
            </a:p>
          </p:txBody>
        </p:sp>
        <p:sp>
          <p:nvSpPr>
            <p:cNvPr id="60" name="Arrow: Chevron 59">
              <a:extLst>
                <a:ext uri="{FF2B5EF4-FFF2-40B4-BE49-F238E27FC236}">
                  <a16:creationId xmlns:a16="http://schemas.microsoft.com/office/drawing/2014/main" id="{9E18B565-0532-D8F5-EF0D-A12D3881211B}"/>
                </a:ext>
              </a:extLst>
            </p:cNvPr>
            <p:cNvSpPr/>
            <p:nvPr/>
          </p:nvSpPr>
          <p:spPr>
            <a:xfrm>
              <a:off x="4002757" y="1397368"/>
              <a:ext cx="874318" cy="793910"/>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dirty="0"/>
            </a:p>
          </p:txBody>
        </p:sp>
        <p:sp>
          <p:nvSpPr>
            <p:cNvPr id="61" name="Arrow: Chevron 60">
              <a:extLst>
                <a:ext uri="{FF2B5EF4-FFF2-40B4-BE49-F238E27FC236}">
                  <a16:creationId xmlns:a16="http://schemas.microsoft.com/office/drawing/2014/main" id="{820E0DB9-F2BA-7D4D-3E31-73EC53D6F8D3}"/>
                </a:ext>
              </a:extLst>
            </p:cNvPr>
            <p:cNvSpPr/>
            <p:nvPr/>
          </p:nvSpPr>
          <p:spPr>
            <a:xfrm>
              <a:off x="4621889" y="1409117"/>
              <a:ext cx="874318" cy="781225"/>
            </a:xfrm>
            <a:prstGeom prst="chevron">
              <a:avLst/>
            </a:prstGeom>
            <a:solidFill>
              <a:srgbClr val="0A6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2" name="Arrow: Chevron 61">
              <a:extLst>
                <a:ext uri="{FF2B5EF4-FFF2-40B4-BE49-F238E27FC236}">
                  <a16:creationId xmlns:a16="http://schemas.microsoft.com/office/drawing/2014/main" id="{60E99474-B31E-1044-69AD-63EEABC95F26}"/>
                </a:ext>
              </a:extLst>
            </p:cNvPr>
            <p:cNvSpPr/>
            <p:nvPr/>
          </p:nvSpPr>
          <p:spPr>
            <a:xfrm>
              <a:off x="5229570" y="1409117"/>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sp>
          <p:nvSpPr>
            <p:cNvPr id="63" name="Arrow: Chevron 62">
              <a:extLst>
                <a:ext uri="{FF2B5EF4-FFF2-40B4-BE49-F238E27FC236}">
                  <a16:creationId xmlns:a16="http://schemas.microsoft.com/office/drawing/2014/main" id="{209F8394-9CD5-45B9-3C6C-4C6158B8D2B5}"/>
                </a:ext>
              </a:extLst>
            </p:cNvPr>
            <p:cNvSpPr/>
            <p:nvPr/>
          </p:nvSpPr>
          <p:spPr>
            <a:xfrm>
              <a:off x="5843786" y="1406618"/>
              <a:ext cx="874318" cy="781225"/>
            </a:xfrm>
            <a:prstGeom prst="chevron">
              <a:avLst/>
            </a:prstGeom>
            <a:solidFill>
              <a:srgbClr val="39D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246"/>
            </a:p>
          </p:txBody>
        </p:sp>
        <p:pic>
          <p:nvPicPr>
            <p:cNvPr id="19" name="Picture 18" descr="A picture containing text&#10;&#10;Description automatically generated">
              <a:extLst>
                <a:ext uri="{FF2B5EF4-FFF2-40B4-BE49-F238E27FC236}">
                  <a16:creationId xmlns:a16="http://schemas.microsoft.com/office/drawing/2014/main" id="{54952888-1B0F-DACE-54C1-B2B4E7C52AC2}"/>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3786" y="1038215"/>
              <a:ext cx="337158" cy="175594"/>
            </a:xfrm>
            <a:prstGeom prst="rect">
              <a:avLst/>
            </a:prstGeom>
          </p:spPr>
        </p:pic>
      </p:grpSp>
      <p:sp>
        <p:nvSpPr>
          <p:cNvPr id="18" name="Rectangle 17">
            <a:extLst>
              <a:ext uri="{FF2B5EF4-FFF2-40B4-BE49-F238E27FC236}">
                <a16:creationId xmlns:a16="http://schemas.microsoft.com/office/drawing/2014/main" id="{BEF58940-162F-7BC0-945C-BF70C5A9CC8E}"/>
              </a:ext>
            </a:extLst>
          </p:cNvPr>
          <p:cNvSpPr/>
          <p:nvPr/>
        </p:nvSpPr>
        <p:spPr>
          <a:xfrm>
            <a:off x="469828" y="4081977"/>
            <a:ext cx="4443583" cy="2060954"/>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969" dirty="0">
                <a:solidFill>
                  <a:srgbClr val="0A6169"/>
                </a:solidFill>
                <a:latin typeface="Mangal Pro" panose="00000500000000000000" pitchFamily="2" charset="0"/>
                <a:cs typeface="Mangal Pro" panose="00000500000000000000" pitchFamily="2" charset="0"/>
              </a:rPr>
              <a:t>Kurzbeschreibung</a:t>
            </a:r>
          </a:p>
          <a:p>
            <a:endParaRPr lang="de-AT" sz="969" dirty="0">
              <a:solidFill>
                <a:srgbClr val="0A6169"/>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Diese Präsentation bietet einen kompakten Überblick über zentrale Zukunftsthemen der Logistik. Im ersten Teil steht Logistik 4.0 im Fokus – mit Aspekten wie Digitalisierung, dem Internet </a:t>
            </a:r>
            <a:r>
              <a:rPr lang="de-AT" sz="800" dirty="0" err="1">
                <a:solidFill>
                  <a:schemeClr val="tx1"/>
                </a:solidFill>
                <a:latin typeface="Mangal Pro" panose="00000500000000000000" pitchFamily="2" charset="0"/>
                <a:cs typeface="Mangal Pro" panose="00000500000000000000" pitchFamily="2" charset="0"/>
              </a:rPr>
              <a:t>of</a:t>
            </a:r>
            <a:r>
              <a:rPr lang="de-AT" sz="800" dirty="0">
                <a:solidFill>
                  <a:schemeClr val="tx1"/>
                </a:solidFill>
                <a:latin typeface="Mangal Pro" panose="00000500000000000000" pitchFamily="2" charset="0"/>
                <a:cs typeface="Mangal Pro" panose="00000500000000000000" pitchFamily="2" charset="0"/>
              </a:rPr>
              <a:t> Things (IoT) und Künstlicher Intelligenz (KI), ergänzt durch praxisnahe Anwendungsbeispiele aus der modernen Logistikpraxis.</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Im zweiten Abschnitt werden autonome Transportlösungen behandelt, darunter selbstfahrende LKW, </a:t>
            </a:r>
            <a:r>
              <a:rPr lang="de-AT" sz="800" dirty="0" err="1">
                <a:solidFill>
                  <a:schemeClr val="tx1"/>
                </a:solidFill>
                <a:latin typeface="Mangal Pro" panose="00000500000000000000" pitchFamily="2" charset="0"/>
                <a:cs typeface="Mangal Pro" panose="00000500000000000000" pitchFamily="2" charset="0"/>
              </a:rPr>
              <a:t>Platooning</a:t>
            </a:r>
            <a:r>
              <a:rPr lang="de-AT" sz="800" dirty="0">
                <a:solidFill>
                  <a:schemeClr val="tx1"/>
                </a:solidFill>
                <a:latin typeface="Mangal Pro" panose="00000500000000000000" pitchFamily="2" charset="0"/>
                <a:cs typeface="Mangal Pro" panose="00000500000000000000" pitchFamily="2" charset="0"/>
              </a:rPr>
              <a:t>-Konzepte, der Einsatz von Drohnen sowie autonome Schiffe, die neue Möglichkeiten für Effizienz und Sicherheit im Güterverkehr eröffnen.</a:t>
            </a:r>
          </a:p>
          <a:p>
            <a:endParaRPr lang="de-AT" sz="800" dirty="0">
              <a:solidFill>
                <a:schemeClr val="tx1"/>
              </a:solidFill>
              <a:latin typeface="Mangal Pro" panose="00000500000000000000" pitchFamily="2" charset="0"/>
              <a:cs typeface="Mangal Pro" panose="00000500000000000000" pitchFamily="2" charset="0"/>
            </a:endParaRPr>
          </a:p>
          <a:p>
            <a:r>
              <a:rPr lang="de-AT" sz="800" dirty="0">
                <a:solidFill>
                  <a:schemeClr val="tx1"/>
                </a:solidFill>
                <a:latin typeface="Mangal Pro" panose="00000500000000000000" pitchFamily="2" charset="0"/>
                <a:cs typeface="Mangal Pro" panose="00000500000000000000" pitchFamily="2" charset="0"/>
              </a:rPr>
              <a:t>Abschließend widmet sich die Präsentation dem Thema nachhaltige Technologien, insbesondere alternativen Antriebssystemen, die zur Reduktion von Emissionen beitragen und eine umweltfreundlichere Zukunft der Logistik ermöglichen.</a:t>
            </a:r>
          </a:p>
        </p:txBody>
      </p:sp>
      <p:sp>
        <p:nvSpPr>
          <p:cNvPr id="40" name="Rectangle 39">
            <a:extLst>
              <a:ext uri="{FF2B5EF4-FFF2-40B4-BE49-F238E27FC236}">
                <a16:creationId xmlns:a16="http://schemas.microsoft.com/office/drawing/2014/main" id="{1F63FD68-6B99-A6E5-1E45-CB7A363EC4FB}"/>
              </a:ext>
            </a:extLst>
          </p:cNvPr>
          <p:cNvSpPr/>
          <p:nvPr/>
        </p:nvSpPr>
        <p:spPr>
          <a:xfrm>
            <a:off x="5064607" y="3429000"/>
            <a:ext cx="6440929" cy="271393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lIns="63305" tIns="31652" rIns="63305" bIns="31652"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Lernziele</a:t>
            </a:r>
          </a:p>
          <a:p>
            <a:endParaRPr lang="de-AT" sz="969" dirty="0">
              <a:solidFill>
                <a:srgbClr val="0A6169"/>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verstehen die Grundprinzipien von Logistik 4.0 und deren Bedeutung für moderne Lieferketten.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Sie können die Rolle von Digitalisierung, IoT und Künstlicher Intelligenz in logistischen Prozessen erklären und konkrete Anwendungsbeispiele analysieren sowie deren Nutzen bewerten.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die Chancen aber auch Herausforderungen und Risiken künstlicher Intelligenz im Logistikumfeld erkennen. </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kennen verschiedene Formen autonomer Transportmittel (z. B. LKW, Drohnen, Schiffe) und deren Funktionsweise.</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erkennen die Bedeutung nachhaltiger Technologien für die Zukunft der Logistik.</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können verschiedene alternative Antriebssysteme (z. B. E-Mobilität, Wasserstoff) beschreiben und vergleichen.</a:t>
            </a:r>
          </a:p>
          <a:p>
            <a:pPr marL="197825" indent="-19782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Die Lernenden sind in der Lage, ökologische, soziale und ökonomische Aspekte nachhaltiger Logistiklösungen zu reflektieren.</a:t>
            </a: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a:buClr>
                <a:srgbClr val="0A6169"/>
              </a:buClr>
              <a:buSzPct val="123000"/>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97825" indent="-19782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a:buClr>
                <a:srgbClr val="189BC4"/>
              </a:buClr>
              <a:buSzPct val="123000"/>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554" dirty="0">
              <a:solidFill>
                <a:schemeClr val="tx1"/>
              </a:solidFill>
              <a:latin typeface="Bahnschrift Light" panose="020B0502040204020203" pitchFamily="34" charset="0"/>
            </a:endParaRPr>
          </a:p>
        </p:txBody>
      </p:sp>
      <p:pic>
        <p:nvPicPr>
          <p:cNvPr id="46" name="Picture 45" descr="A picture containing text, weapon&#10;&#10;Description automatically generated">
            <a:extLst>
              <a:ext uri="{FF2B5EF4-FFF2-40B4-BE49-F238E27FC236}">
                <a16:creationId xmlns:a16="http://schemas.microsoft.com/office/drawing/2014/main" id="{D8452CDA-F1E5-9749-FFE3-6BB8E6EE0A42}"/>
              </a:ext>
            </a:extLst>
          </p:cNvPr>
          <p:cNvPicPr>
            <a:picLocks noChangeAspect="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861320" y="1395987"/>
            <a:ext cx="181989" cy="163002"/>
          </a:xfrm>
          <a:prstGeom prst="rect">
            <a:avLst/>
          </a:prstGeom>
        </p:spPr>
      </p:pic>
      <p:sp>
        <p:nvSpPr>
          <p:cNvPr id="47" name="Rectangle 46">
            <a:extLst>
              <a:ext uri="{FF2B5EF4-FFF2-40B4-BE49-F238E27FC236}">
                <a16:creationId xmlns:a16="http://schemas.microsoft.com/office/drawing/2014/main" id="{CAF371D1-C136-9814-FE89-E18E4067E175}"/>
              </a:ext>
            </a:extLst>
          </p:cNvPr>
          <p:cNvSpPr/>
          <p:nvPr/>
        </p:nvSpPr>
        <p:spPr>
          <a:xfrm>
            <a:off x="550050" y="1225554"/>
            <a:ext cx="1468502" cy="5875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ea typeface="Calibri" panose="020F0502020204030204" pitchFamily="34" charset="0"/>
            </a:endParaRPr>
          </a:p>
          <a:p>
            <a:r>
              <a:rPr lang="de-AT" sz="969" dirty="0">
                <a:solidFill>
                  <a:srgbClr val="0A6169"/>
                </a:solidFill>
                <a:latin typeface="Mangal Pro" panose="00000500000000000000" pitchFamily="2" charset="0"/>
                <a:ea typeface="Calibri" panose="020F0502020204030204" pitchFamily="34" charset="0"/>
                <a:cs typeface="Mangal Pro" panose="00000500000000000000" pitchFamily="2" charset="0"/>
              </a:rPr>
              <a:t>Dauer Vortrag</a:t>
            </a:r>
          </a:p>
          <a:p>
            <a:endParaRPr lang="de-AT" sz="762" b="1" dirty="0">
              <a:solidFill>
                <a:schemeClr val="tx1"/>
              </a:solidFill>
              <a:latin typeface="Bahnschrift SemiBold" panose="020B0502040204020203" pitchFamily="34" charset="0"/>
              <a:ea typeface="Calibri" panose="020F0502020204030204" pitchFamily="34" charset="0"/>
            </a:endParaRPr>
          </a:p>
          <a:p>
            <a:r>
              <a:rPr lang="de-AT" sz="762" b="1" dirty="0">
                <a:solidFill>
                  <a:schemeClr val="tx1"/>
                </a:solidFill>
                <a:latin typeface="Bahnschrift SemiBold" panose="020B0502040204020203" pitchFamily="34" charset="0"/>
                <a:ea typeface="Calibri" panose="020F0502020204030204" pitchFamily="34" charset="0"/>
              </a:rPr>
              <a:t>2 EH</a:t>
            </a:r>
            <a:endParaRPr lang="de-AT" sz="831" dirty="0">
              <a:solidFill>
                <a:schemeClr val="tx1"/>
              </a:solidFill>
            </a:endParaRPr>
          </a:p>
          <a:p>
            <a:endParaRPr lang="de-AT" sz="831" dirty="0">
              <a:solidFill>
                <a:schemeClr val="tx1"/>
              </a:solidFill>
            </a:endParaRPr>
          </a:p>
        </p:txBody>
      </p:sp>
      <p:pic>
        <p:nvPicPr>
          <p:cNvPr id="41" name="Picture 40" descr="Icon&#10;&#10;Description automatically generated">
            <a:extLst>
              <a:ext uri="{FF2B5EF4-FFF2-40B4-BE49-F238E27FC236}">
                <a16:creationId xmlns:a16="http://schemas.microsoft.com/office/drawing/2014/main" id="{E8AEF322-1BA5-825D-7AEF-1B9BB57BEB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823" y="1241890"/>
            <a:ext cx="167825" cy="166697"/>
          </a:xfrm>
          <a:prstGeom prst="rect">
            <a:avLst/>
          </a:prstGeom>
        </p:spPr>
      </p:pic>
      <p:pic>
        <p:nvPicPr>
          <p:cNvPr id="6" name="Graphic 5" descr="Chevron arrows with solid fill">
            <a:extLst>
              <a:ext uri="{FF2B5EF4-FFF2-40B4-BE49-F238E27FC236}">
                <a16:creationId xmlns:a16="http://schemas.microsoft.com/office/drawing/2014/main" id="{588A1C82-C316-9BBB-1E9B-26C7F8DE77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0472" y="1274399"/>
            <a:ext cx="167135" cy="167135"/>
          </a:xfrm>
          <a:prstGeom prst="rect">
            <a:avLst/>
          </a:prstGeom>
        </p:spPr>
      </p:pic>
      <p:pic>
        <p:nvPicPr>
          <p:cNvPr id="25" name="Grafik 24" descr="Ein Bild, das Grafiken, Screenshot, Schrift, Symbol enthält.&#10;&#10;KI-generierte Inhalte können fehlerhaft sein.">
            <a:extLst>
              <a:ext uri="{FF2B5EF4-FFF2-40B4-BE49-F238E27FC236}">
                <a16:creationId xmlns:a16="http://schemas.microsoft.com/office/drawing/2014/main" id="{87939564-9415-D8BD-5600-100273F7D27F}"/>
              </a:ext>
            </a:extLst>
          </p:cNvPr>
          <p:cNvPicPr>
            <a:picLocks noChangeAspect="1"/>
          </p:cNvPicPr>
          <p:nvPr/>
        </p:nvPicPr>
        <p:blipFill>
          <a:blip r:embed="rId10">
            <a:extLst>
              <a:ext uri="{28A0092B-C50C-407E-A947-70E740481C1C}">
                <a14:useLocalDpi xmlns:a14="http://schemas.microsoft.com/office/drawing/2010/main" val="0"/>
              </a:ext>
            </a:extLst>
          </a:blip>
          <a:srcRect r="65533"/>
          <a:stretch/>
        </p:blipFill>
        <p:spPr>
          <a:xfrm>
            <a:off x="7170786" y="3644054"/>
            <a:ext cx="264364" cy="309204"/>
          </a:xfrm>
          <a:prstGeom prst="rect">
            <a:avLst/>
          </a:prstGeom>
        </p:spPr>
      </p:pic>
      <p:sp>
        <p:nvSpPr>
          <p:cNvPr id="2" name="Flowchart: Alternate Process 13">
            <a:extLst>
              <a:ext uri="{FF2B5EF4-FFF2-40B4-BE49-F238E27FC236}">
                <a16:creationId xmlns:a16="http://schemas.microsoft.com/office/drawing/2014/main" id="{EFFBEB5E-5192-1BE4-78DD-19C4B28C337D}"/>
              </a:ext>
            </a:extLst>
          </p:cNvPr>
          <p:cNvSpPr/>
          <p:nvPr/>
        </p:nvSpPr>
        <p:spPr>
          <a:xfrm>
            <a:off x="2175817" y="1204717"/>
            <a:ext cx="2737594" cy="2743828"/>
          </a:xfrm>
          <a:prstGeom prst="rect">
            <a:avLst/>
          </a:prstGeom>
          <a:noFill/>
          <a:ln>
            <a:solidFill>
              <a:srgbClr val="1B7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Interaktive Übungen</a:t>
            </a:r>
          </a:p>
          <a:p>
            <a:pPr marL="197825" indent="-197825">
              <a:buClr>
                <a:srgbClr val="1B7E86"/>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Brainstorming „Trends in der Logistik“</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Diskussion „P</a:t>
            </a:r>
            <a:r>
              <a:rPr lang="en-US" sz="800" dirty="0" err="1">
                <a:solidFill>
                  <a:schemeClr val="tx1"/>
                </a:solidFill>
                <a:latin typeface="Mangal Pro" panose="00000500000000000000" pitchFamily="2" charset="0"/>
                <a:cs typeface="Mangal Pro" panose="00000500000000000000" pitchFamily="2" charset="0"/>
              </a:rPr>
              <a:t>redictive</a:t>
            </a:r>
            <a:r>
              <a:rPr lang="en-US" sz="800" dirty="0">
                <a:solidFill>
                  <a:schemeClr val="tx1"/>
                </a:solidFill>
                <a:latin typeface="Mangal Pro" panose="00000500000000000000" pitchFamily="2" charset="0"/>
                <a:cs typeface="Mangal Pro" panose="00000500000000000000" pitchFamily="2" charset="0"/>
              </a:rPr>
              <a:t> shipping – Chance </a:t>
            </a:r>
            <a:r>
              <a:rPr lang="en-US" sz="800" dirty="0" err="1">
                <a:solidFill>
                  <a:schemeClr val="tx1"/>
                </a:solidFill>
                <a:latin typeface="Mangal Pro" panose="00000500000000000000" pitchFamily="2" charset="0"/>
                <a:cs typeface="Mangal Pro" panose="00000500000000000000" pitchFamily="2" charset="0"/>
              </a:rPr>
              <a:t>oder</a:t>
            </a:r>
            <a:r>
              <a:rPr lang="en-US" sz="800" dirty="0">
                <a:solidFill>
                  <a:schemeClr val="tx1"/>
                </a:solidFill>
                <a:latin typeface="Mangal Pro" panose="00000500000000000000" pitchFamily="2" charset="0"/>
                <a:cs typeface="Mangal Pro" panose="00000500000000000000" pitchFamily="2" charset="0"/>
              </a:rPr>
              <a:t> </a:t>
            </a:r>
            <a:r>
              <a:rPr lang="en-US" sz="800" dirty="0" err="1">
                <a:solidFill>
                  <a:schemeClr val="tx1"/>
                </a:solidFill>
                <a:latin typeface="Mangal Pro" panose="00000500000000000000" pitchFamily="2" charset="0"/>
                <a:cs typeface="Mangal Pro" panose="00000500000000000000" pitchFamily="2" charset="0"/>
              </a:rPr>
              <a:t>Risiko</a:t>
            </a:r>
            <a:r>
              <a:rPr lang="en-US" sz="800" dirty="0">
                <a:solidFill>
                  <a:schemeClr val="tx1"/>
                </a:solidFill>
                <a:latin typeface="Mangal Pro" panose="00000500000000000000" pitchFamily="2" charset="0"/>
                <a:cs typeface="Mangal Pro" panose="00000500000000000000" pitchFamily="2" charset="0"/>
              </a:rPr>
              <a:t>”</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Wie vernetzt ist unser Alltag?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Einzelarbeit: Befrage eine KI zur Logistik der Zukunft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„Digitaler Zwilling“</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„Transport im Wandel“</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a:t>
            </a:r>
            <a:r>
              <a:rPr lang="de-AT" sz="800" dirty="0" err="1">
                <a:solidFill>
                  <a:schemeClr val="tx1"/>
                </a:solidFill>
                <a:latin typeface="Mangal Pro" panose="00000500000000000000" pitchFamily="2" charset="0"/>
                <a:cs typeface="Mangal Pro" panose="00000500000000000000" pitchFamily="2" charset="0"/>
              </a:rPr>
              <a:t>Platooning</a:t>
            </a:r>
            <a:r>
              <a:rPr lang="de-AT" sz="800" dirty="0">
                <a:solidFill>
                  <a:schemeClr val="tx1"/>
                </a:solidFill>
                <a:latin typeface="Mangal Pro" panose="00000500000000000000" pitchFamily="2" charset="0"/>
                <a:cs typeface="Mangal Pro" panose="00000500000000000000" pitchFamily="2" charset="0"/>
              </a:rPr>
              <a: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„KI und Roboter bei Amazon“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Plane ein automatisiertes Lager</a:t>
            </a:r>
          </a:p>
          <a:p>
            <a:pPr marL="197825" indent="-197825">
              <a:buClr>
                <a:srgbClr val="1B7E86"/>
              </a:buClr>
              <a:buSzPct val="123000"/>
              <a:buFont typeface="Wingdings" panose="05000000000000000000" pitchFamily="2" charset="2"/>
              <a:buChar char="§"/>
            </a:pPr>
            <a:r>
              <a:rPr lang="de-AT" sz="800" dirty="0" err="1">
                <a:solidFill>
                  <a:schemeClr val="tx1"/>
                </a:solidFill>
                <a:latin typeface="Mangal Pro" panose="00000500000000000000" pitchFamily="2" charset="0"/>
                <a:cs typeface="Mangal Pro" panose="00000500000000000000" pitchFamily="2" charset="0"/>
              </a:rPr>
              <a:t>Guppenarbeit</a:t>
            </a:r>
            <a:r>
              <a:rPr lang="de-AT" sz="800" dirty="0">
                <a:solidFill>
                  <a:schemeClr val="tx1"/>
                </a:solidFill>
                <a:latin typeface="Mangal Pro" panose="00000500000000000000" pitchFamily="2" charset="0"/>
                <a:cs typeface="Mangal Pro" panose="00000500000000000000" pitchFamily="2" charset="0"/>
              </a:rPr>
              <a:t>: Future Transport </a:t>
            </a:r>
            <a:r>
              <a:rPr lang="de-AT" sz="800" dirty="0" err="1">
                <a:solidFill>
                  <a:schemeClr val="tx1"/>
                </a:solidFill>
                <a:latin typeface="Mangal Pro" panose="00000500000000000000" pitchFamily="2" charset="0"/>
                <a:cs typeface="Mangal Pro" panose="00000500000000000000" pitchFamily="2" charset="0"/>
              </a:rPr>
              <a:t>Ideas</a:t>
            </a:r>
            <a:endParaRPr lang="de-AT" sz="800" dirty="0">
              <a:solidFill>
                <a:schemeClr val="tx1"/>
              </a:solidFill>
              <a:latin typeface="Mangal Pro" panose="00000500000000000000" pitchFamily="2" charset="0"/>
              <a:cs typeface="Mangal Pro" panose="00000500000000000000" pitchFamily="2" charset="0"/>
            </a:endParaRP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Pitch zu innovativen Verpackungs- oder Kreislaufwirtschaftsprojekten</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Video „Österreichische Post“</a:t>
            </a:r>
          </a:p>
          <a:p>
            <a:pPr marL="197825" indent="-197825">
              <a:buClr>
                <a:srgbClr val="1B7E86"/>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Gruppenarbeit: Wie nachhaltig bist du unterwegs?</a:t>
            </a:r>
            <a:endParaRPr lang="de-AT" sz="800"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p:txBody>
      </p:sp>
      <p:pic>
        <p:nvPicPr>
          <p:cNvPr id="8" name="Graphic 50" descr="Circles with arrows with solid fill">
            <a:extLst>
              <a:ext uri="{FF2B5EF4-FFF2-40B4-BE49-F238E27FC236}">
                <a16:creationId xmlns:a16="http://schemas.microsoft.com/office/drawing/2014/main" id="{80B6C445-A0EA-29E4-F295-E81AC8319D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777" y="1215113"/>
            <a:ext cx="211015" cy="211015"/>
          </a:xfrm>
          <a:prstGeom prst="rect">
            <a:avLst/>
          </a:prstGeom>
        </p:spPr>
      </p:pic>
      <p:sp>
        <p:nvSpPr>
          <p:cNvPr id="9" name="Flowchart: Alternate Process 2">
            <a:extLst>
              <a:ext uri="{FF2B5EF4-FFF2-40B4-BE49-F238E27FC236}">
                <a16:creationId xmlns:a16="http://schemas.microsoft.com/office/drawing/2014/main" id="{95A667E2-071D-F111-1757-A8920A0B810B}"/>
              </a:ext>
            </a:extLst>
          </p:cNvPr>
          <p:cNvSpPr/>
          <p:nvPr/>
        </p:nvSpPr>
        <p:spPr>
          <a:xfrm>
            <a:off x="7998464" y="1197572"/>
            <a:ext cx="3507071" cy="2068101"/>
          </a:xfrm>
          <a:prstGeom prst="rect">
            <a:avLst/>
          </a:prstGeom>
          <a:noFill/>
          <a:ln>
            <a:solidFill>
              <a:srgbClr val="0A6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endParaRPr lang="de-AT" sz="969" dirty="0">
              <a:solidFill>
                <a:srgbClr val="002E60"/>
              </a:solidFill>
              <a:latin typeface="Bahnschrift SemiBold" panose="020B0502040204020203" pitchFamily="34" charset="0"/>
              <a:cs typeface="+mj-cs"/>
            </a:endParaRPr>
          </a:p>
          <a:p>
            <a:r>
              <a:rPr lang="de-AT" sz="969" dirty="0">
                <a:solidFill>
                  <a:srgbClr val="0A6169"/>
                </a:solidFill>
                <a:latin typeface="Mangal Pro" panose="00000500000000000000" pitchFamily="2" charset="0"/>
                <a:cs typeface="Mangal Pro" panose="00000500000000000000" pitchFamily="2" charset="0"/>
              </a:rPr>
              <a:t>Anknüpfungspunkte Lehrplan</a:t>
            </a:r>
          </a:p>
          <a:p>
            <a:pPr marL="118695" indent="-118695">
              <a:buClr>
                <a:srgbClr val="0A6169"/>
              </a:buClr>
              <a:buSzPct val="123000"/>
              <a:buFont typeface="Wingdings" panose="05000000000000000000" pitchFamily="2" charset="2"/>
              <a:buChar char="§"/>
            </a:pPr>
            <a:endParaRPr lang="de-AT" sz="623"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endParaRPr lang="de-AT" sz="800" dirty="0">
              <a:solidFill>
                <a:schemeClr val="tx1"/>
              </a:solidFill>
              <a:latin typeface="Mangal Pro" panose="00000500000000000000" pitchFamily="2" charset="0"/>
              <a:cs typeface="Mangal Pro" panose="00000500000000000000" pitchFamily="2" charset="0"/>
            </a:endParaRP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Betriebswirtschaft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Logistik, Transport</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Digitale Bildung (Digitalisierung und Automatisierung, künstliche Intelligenz)</a:t>
            </a:r>
          </a:p>
          <a:p>
            <a:pPr marL="118695" indent="-118695">
              <a:buClr>
                <a:srgbClr val="0A6169"/>
              </a:buClr>
              <a:buSzPct val="123000"/>
              <a:buFont typeface="Wingdings" panose="05000000000000000000" pitchFamily="2" charset="2"/>
              <a:buChar char="§"/>
            </a:pPr>
            <a:r>
              <a:rPr lang="de-AT" sz="800" dirty="0">
                <a:solidFill>
                  <a:schemeClr val="tx1"/>
                </a:solidFill>
                <a:latin typeface="Mangal Pro" panose="00000500000000000000" pitchFamily="2" charset="0"/>
                <a:cs typeface="Mangal Pro" panose="00000500000000000000" pitchFamily="2" charset="0"/>
              </a:rPr>
              <a:t>Betriebsinformatik</a:t>
            </a: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a:buClr>
                <a:srgbClr val="189BC4"/>
              </a:buClr>
              <a:buSzPct val="123000"/>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a:p>
            <a:pPr marL="197825" indent="-197825">
              <a:buClr>
                <a:srgbClr val="189BC4"/>
              </a:buClr>
              <a:buSzPct val="123000"/>
              <a:buBlip>
                <a:blip r:embed="rId4">
                  <a:extLst>
                    <a:ext uri="{96DAC541-7B7A-43D3-8B79-37D633B846F1}">
                      <asvg:svgBlip xmlns:asvg="http://schemas.microsoft.com/office/drawing/2016/SVG/main" r:embed="rId5"/>
                    </a:ext>
                  </a:extLst>
                </a:blip>
              </a:buBlip>
            </a:pPr>
            <a:endParaRPr lang="de-AT" sz="623" dirty="0">
              <a:solidFill>
                <a:schemeClr val="tx1"/>
              </a:solidFill>
              <a:latin typeface="Bahnschrift Light" panose="020B0502040204020203" pitchFamily="34" charset="0"/>
            </a:endParaRPr>
          </a:p>
        </p:txBody>
      </p:sp>
      <p:sp>
        <p:nvSpPr>
          <p:cNvPr id="3" name="Interaktive Schaltfläche: Hilfe 2">
            <a:hlinkClick r:id="" action="ppaction://noaction" highlightClick="1"/>
            <a:extLst>
              <a:ext uri="{FF2B5EF4-FFF2-40B4-BE49-F238E27FC236}">
                <a16:creationId xmlns:a16="http://schemas.microsoft.com/office/drawing/2014/main" id="{7CEE6F4F-C340-AE31-1465-B424D9BCAA87}"/>
              </a:ext>
            </a:extLst>
          </p:cNvPr>
          <p:cNvSpPr/>
          <p:nvPr/>
        </p:nvSpPr>
        <p:spPr>
          <a:xfrm>
            <a:off x="2050362" y="4169389"/>
            <a:ext cx="175162" cy="134380"/>
          </a:xfrm>
          <a:prstGeom prst="actionButtonHelp">
            <a:avLst/>
          </a:prstGeom>
          <a:noFill/>
          <a:ln>
            <a:solidFill>
              <a:srgbClr val="0A61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sz="1246"/>
          </a:p>
        </p:txBody>
      </p:sp>
    </p:spTree>
    <p:extLst>
      <p:ext uri="{BB962C8B-B14F-4D97-AF65-F5344CB8AC3E}">
        <p14:creationId xmlns:p14="http://schemas.microsoft.com/office/powerpoint/2010/main" val="1495532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p:txBody>
          <a:bodyPr>
            <a:normAutofit fontScale="85000" lnSpcReduction="10000"/>
          </a:bodyPr>
          <a:lstStyle/>
          <a:p>
            <a:pPr>
              <a:lnSpc>
                <a:spcPct val="130000"/>
              </a:lnSpc>
            </a:pPr>
            <a:r>
              <a:rPr lang="de-DE" altLang="de-DE" sz="2400" dirty="0"/>
              <a:t>LKW bewegen sich in einem Konvoi mit minimalem Abstand</a:t>
            </a:r>
          </a:p>
          <a:p>
            <a:pPr>
              <a:lnSpc>
                <a:spcPct val="130000"/>
              </a:lnSpc>
            </a:pPr>
            <a:r>
              <a:rPr lang="de-DE" altLang="de-DE" sz="2400" dirty="0"/>
              <a:t>Einhaltung des Abstands durch automatisierte Fahrtechnologie und Fahrzeug-zu-Fahrzeug-Kommunikation </a:t>
            </a:r>
          </a:p>
          <a:p>
            <a:pPr>
              <a:lnSpc>
                <a:spcPct val="130000"/>
              </a:lnSpc>
            </a:pPr>
            <a:r>
              <a:rPr lang="de-DE" altLang="de-DE" sz="2400" dirty="0"/>
              <a:t>Bei Ein- und Ausfahrten von Fahrzeugen passt das System automatisch den Abstand an</a:t>
            </a:r>
          </a:p>
          <a:p>
            <a:pPr>
              <a:lnSpc>
                <a:spcPct val="130000"/>
              </a:lnSpc>
            </a:pPr>
            <a:r>
              <a:rPr lang="de-DE" altLang="de-DE" sz="2400" dirty="0"/>
              <a:t>Zweiter LKW folgt autonom dem Führungsfahrzeug </a:t>
            </a:r>
            <a:r>
              <a:rPr lang="de-DE" altLang="de-DE" sz="2400" dirty="0">
                <a:sym typeface="Wingdings" panose="05000000000000000000" pitchFamily="2" charset="2"/>
              </a:rPr>
              <a:t> </a:t>
            </a:r>
            <a:r>
              <a:rPr lang="de-DE" altLang="de-DE" sz="2400" dirty="0"/>
              <a:t>Fahrerinnen bzw. Fahrer der folgenden Fahrzeuge können Pause machen</a:t>
            </a:r>
          </a:p>
          <a:p>
            <a:pPr>
              <a:lnSpc>
                <a:spcPct val="130000"/>
              </a:lnSpc>
            </a:pPr>
            <a:r>
              <a:rPr lang="de-DE" altLang="de-DE" sz="2400" b="1" dirty="0"/>
              <a:t>Vorteile</a:t>
            </a:r>
            <a:r>
              <a:rPr lang="de-DE" altLang="de-DE" sz="2400" dirty="0"/>
              <a:t>: Reduktion der Emissionen, </a:t>
            </a:r>
            <a:r>
              <a:rPr lang="de-DE" sz="2400" dirty="0"/>
              <a:t>Kostenreduzierung, </a:t>
            </a:r>
            <a:r>
              <a:rPr lang="de-AT" sz="2400" dirty="0"/>
              <a:t>Erhöhung der Sicherheit und verbesserter Verkehrsfluss</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err="1"/>
              <a:t>Platooning</a:t>
            </a:r>
            <a:endParaRPr lang="de-AT" dirty="0"/>
          </a:p>
        </p:txBody>
      </p:sp>
      <p:grpSp>
        <p:nvGrpSpPr>
          <p:cNvPr id="6" name="Group 5">
            <a:extLst>
              <a:ext uri="{FF2B5EF4-FFF2-40B4-BE49-F238E27FC236}">
                <a16:creationId xmlns:a16="http://schemas.microsoft.com/office/drawing/2014/main" id="{A71D4C3D-72B8-7269-DD71-4AE057E1C83A}"/>
              </a:ext>
              <a:ext uri="{C183D7F6-B498-43B3-948B-1728B52AA6E4}">
                <adec:decorative xmlns:adec="http://schemas.microsoft.com/office/drawing/2017/decorative" val="1"/>
              </a:ext>
            </a:extLst>
          </p:cNvPr>
          <p:cNvGrpSpPr/>
          <p:nvPr/>
        </p:nvGrpSpPr>
        <p:grpSpPr>
          <a:xfrm>
            <a:off x="8661399" y="111125"/>
            <a:ext cx="2971801" cy="1750330"/>
            <a:chOff x="7979728" y="470869"/>
            <a:chExt cx="3209456" cy="1900173"/>
          </a:xfrm>
        </p:grpSpPr>
        <p:pic>
          <p:nvPicPr>
            <p:cNvPr id="7" name="Picture 6" descr="A blue truck with black background&#10;&#10;Description automatically generated">
              <a:extLst>
                <a:ext uri="{FF2B5EF4-FFF2-40B4-BE49-F238E27FC236}">
                  <a16:creationId xmlns:a16="http://schemas.microsoft.com/office/drawing/2014/main" id="{8EE52366-5FBC-EAAD-AA2C-F34533852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9728" y="931042"/>
              <a:ext cx="1440000" cy="1440000"/>
            </a:xfrm>
            <a:prstGeom prst="rect">
              <a:avLst/>
            </a:prstGeom>
          </p:spPr>
        </p:pic>
        <p:pic>
          <p:nvPicPr>
            <p:cNvPr id="8" name="Picture 7" descr="A blue truck with black background&#10;&#10;Description automatically generated">
              <a:extLst>
                <a:ext uri="{FF2B5EF4-FFF2-40B4-BE49-F238E27FC236}">
                  <a16:creationId xmlns:a16="http://schemas.microsoft.com/office/drawing/2014/main" id="{F92A7DE1-435F-50F5-6713-878F944C4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9184" y="931042"/>
              <a:ext cx="1440000" cy="1440000"/>
            </a:xfrm>
            <a:prstGeom prst="rect">
              <a:avLst/>
            </a:prstGeom>
          </p:spPr>
        </p:pic>
        <p:pic>
          <p:nvPicPr>
            <p:cNvPr id="9" name="Picture 8" descr="A blue wifi symbol on a black background&#10;&#10;Description automatically generated">
              <a:extLst>
                <a:ext uri="{FF2B5EF4-FFF2-40B4-BE49-F238E27FC236}">
                  <a16:creationId xmlns:a16="http://schemas.microsoft.com/office/drawing/2014/main" id="{1F9BC2C5-2FD5-13C7-AE5D-1028561BF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1455" y="470869"/>
              <a:ext cx="1080000" cy="1080000"/>
            </a:xfrm>
            <a:prstGeom prst="rect">
              <a:avLst/>
            </a:prstGeom>
          </p:spPr>
        </p:pic>
      </p:grpSp>
      <p:sp>
        <p:nvSpPr>
          <p:cNvPr id="10" name="Textfeld 12">
            <a:extLst>
              <a:ext uri="{FF2B5EF4-FFF2-40B4-BE49-F238E27FC236}">
                <a16:creationId xmlns:a16="http://schemas.microsoft.com/office/drawing/2014/main" id="{08DA74EF-3C9A-7405-76FD-8655C49F60A3}"/>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115537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F6E8C8-FC56-971F-6AC3-EE0FF2896E28}"/>
              </a:ext>
            </a:extLst>
          </p:cNvPr>
          <p:cNvSpPr>
            <a:spLocks noGrp="1"/>
          </p:cNvSpPr>
          <p:nvPr>
            <p:ph idx="1"/>
          </p:nvPr>
        </p:nvSpPr>
        <p:spPr>
          <a:xfrm>
            <a:off x="838200" y="1649506"/>
            <a:ext cx="10515600" cy="4294094"/>
          </a:xfrm>
        </p:spPr>
        <p:txBody>
          <a:bodyPr>
            <a:normAutofit fontScale="70000" lnSpcReduction="20000"/>
          </a:bodyPr>
          <a:lstStyle/>
          <a:p>
            <a:pPr marL="0" indent="0">
              <a:buNone/>
            </a:pPr>
            <a:r>
              <a:rPr lang="de-AT" sz="2600" dirty="0"/>
              <a:t>Was machen Lagerroboter?</a:t>
            </a:r>
          </a:p>
          <a:p>
            <a:pPr marL="0" indent="0">
              <a:buNone/>
            </a:pPr>
            <a:endParaRPr lang="de-AT" sz="2600" dirty="0"/>
          </a:p>
          <a:p>
            <a:pPr>
              <a:lnSpc>
                <a:spcPct val="120000"/>
              </a:lnSpc>
            </a:pPr>
            <a:r>
              <a:rPr lang="de-AT" sz="2600" dirty="0"/>
              <a:t>Transportieren Waren von einem Ort zum anderen (z. B. fahrerlose Transportsysteme)</a:t>
            </a:r>
          </a:p>
          <a:p>
            <a:pPr>
              <a:lnSpc>
                <a:spcPct val="120000"/>
              </a:lnSpc>
            </a:pPr>
            <a:endParaRPr lang="de-AT" sz="2600" dirty="0"/>
          </a:p>
          <a:p>
            <a:pPr>
              <a:lnSpc>
                <a:spcPct val="120000"/>
              </a:lnSpc>
            </a:pPr>
            <a:r>
              <a:rPr lang="de-AT" sz="2600" dirty="0"/>
              <a:t>Sortieren Pakete und Produkte automatisch</a:t>
            </a:r>
          </a:p>
          <a:p>
            <a:pPr>
              <a:lnSpc>
                <a:spcPct val="120000"/>
              </a:lnSpc>
            </a:pPr>
            <a:endParaRPr lang="de-AT" sz="2600" dirty="0"/>
          </a:p>
          <a:p>
            <a:pPr>
              <a:lnSpc>
                <a:spcPct val="120000"/>
              </a:lnSpc>
            </a:pPr>
            <a:r>
              <a:rPr lang="de-AT" sz="2600" dirty="0"/>
              <a:t>Kommissionieren (Zusammenstellen von Bestellungen)</a:t>
            </a:r>
          </a:p>
          <a:p>
            <a:pPr>
              <a:lnSpc>
                <a:spcPct val="120000"/>
              </a:lnSpc>
            </a:pPr>
            <a:endParaRPr lang="de-AT" sz="2600" dirty="0"/>
          </a:p>
          <a:p>
            <a:r>
              <a:rPr lang="de-AT" sz="2600" dirty="0"/>
              <a:t>Scannen und Inventarisieren von Lagerbeständen</a:t>
            </a:r>
          </a:p>
          <a:p>
            <a:pPr marL="0" indent="0">
              <a:buNone/>
            </a:pPr>
            <a:endParaRPr lang="de-AT" sz="2600" dirty="0"/>
          </a:p>
          <a:p>
            <a:r>
              <a:rPr lang="de-AT" sz="2600" dirty="0"/>
              <a:t>Wartungsarbeiten</a:t>
            </a:r>
          </a:p>
        </p:txBody>
      </p:sp>
      <p:sp>
        <p:nvSpPr>
          <p:cNvPr id="3" name="Title 2">
            <a:extLst>
              <a:ext uri="{FF2B5EF4-FFF2-40B4-BE49-F238E27FC236}">
                <a16:creationId xmlns:a16="http://schemas.microsoft.com/office/drawing/2014/main" id="{C97B3B5D-1FC3-EAC2-2C05-B741479BE3E3}"/>
              </a:ext>
            </a:extLst>
          </p:cNvPr>
          <p:cNvSpPr>
            <a:spLocks noGrp="1"/>
          </p:cNvSpPr>
          <p:nvPr>
            <p:ph type="title"/>
          </p:nvPr>
        </p:nvSpPr>
        <p:spPr/>
        <p:txBody>
          <a:bodyPr/>
          <a:lstStyle/>
          <a:p>
            <a:r>
              <a:rPr lang="de-AT" dirty="0"/>
              <a:t>Roboter in Warenlagern</a:t>
            </a:r>
          </a:p>
        </p:txBody>
      </p:sp>
    </p:spTree>
    <p:extLst>
      <p:ext uri="{BB962C8B-B14F-4D97-AF65-F5344CB8AC3E}">
        <p14:creationId xmlns:p14="http://schemas.microsoft.com/office/powerpoint/2010/main" val="302341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18278-02BC-39FD-E25F-A00F6374BA8D}"/>
              </a:ext>
            </a:extLst>
          </p:cNvPr>
          <p:cNvSpPr>
            <a:spLocks noGrp="1"/>
          </p:cNvSpPr>
          <p:nvPr>
            <p:ph idx="1"/>
          </p:nvPr>
        </p:nvSpPr>
        <p:spPr>
          <a:xfrm>
            <a:off x="838200" y="1847284"/>
            <a:ext cx="6241258" cy="3911404"/>
          </a:xfrm>
        </p:spPr>
        <p:txBody>
          <a:bodyPr>
            <a:normAutofit/>
          </a:bodyPr>
          <a:lstStyle/>
          <a:p>
            <a:r>
              <a:rPr lang="de-AT" dirty="0"/>
              <a:t>vollautomatisiertes Lager </a:t>
            </a:r>
            <a:r>
              <a:rPr lang="de-AT" dirty="0">
                <a:sym typeface="Wingdings" panose="05000000000000000000" pitchFamily="2" charset="2"/>
              </a:rPr>
              <a:t> daher keine Beleuchtung notwendig</a:t>
            </a:r>
          </a:p>
          <a:p>
            <a:r>
              <a:rPr lang="de-AT" dirty="0">
                <a:sym typeface="Wingdings" panose="05000000000000000000" pitchFamily="2" charset="2"/>
              </a:rPr>
              <a:t>hohe Investitionskosten</a:t>
            </a:r>
          </a:p>
          <a:p>
            <a:r>
              <a:rPr lang="de-AT" dirty="0">
                <a:sym typeface="Wingdings" panose="05000000000000000000" pitchFamily="2" charset="2"/>
              </a:rPr>
              <a:t>aber hohe Effizienz (arbeitet rund um die Uhr)</a:t>
            </a:r>
          </a:p>
          <a:p>
            <a:r>
              <a:rPr lang="de-AT" dirty="0">
                <a:sym typeface="Wingdings" panose="05000000000000000000" pitchFamily="2" charset="2"/>
              </a:rPr>
              <a:t>weniger Personal- und Energiekosten</a:t>
            </a:r>
          </a:p>
          <a:p>
            <a:endParaRPr lang="de-AT" dirty="0">
              <a:sym typeface="Wingdings" panose="05000000000000000000" pitchFamily="2" charset="2"/>
            </a:endParaRPr>
          </a:p>
          <a:p>
            <a:pPr marL="0" indent="0">
              <a:buNone/>
            </a:pPr>
            <a:r>
              <a:rPr lang="de-AT" dirty="0">
                <a:sym typeface="Wingdings" panose="05000000000000000000" pitchFamily="2" charset="2"/>
              </a:rPr>
              <a:t>Anwendungsbeispiele:</a:t>
            </a:r>
          </a:p>
          <a:p>
            <a:r>
              <a:rPr lang="de-AT" dirty="0">
                <a:sym typeface="Wingdings" panose="05000000000000000000" pitchFamily="2" charset="2"/>
              </a:rPr>
              <a:t>Amazon</a:t>
            </a:r>
          </a:p>
          <a:p>
            <a:r>
              <a:rPr lang="de-AT" dirty="0">
                <a:sym typeface="Wingdings" panose="05000000000000000000" pitchFamily="2" charset="2"/>
              </a:rPr>
              <a:t>SSI Schäfer &amp; Fraunhofer IML: Net Zero Warehouse</a:t>
            </a:r>
          </a:p>
        </p:txBody>
      </p:sp>
      <p:sp>
        <p:nvSpPr>
          <p:cNvPr id="3" name="Title 2">
            <a:extLst>
              <a:ext uri="{FF2B5EF4-FFF2-40B4-BE49-F238E27FC236}">
                <a16:creationId xmlns:a16="http://schemas.microsoft.com/office/drawing/2014/main" id="{68EECFBC-74A7-0BA9-6304-94D20892B221}"/>
              </a:ext>
            </a:extLst>
          </p:cNvPr>
          <p:cNvSpPr>
            <a:spLocks noGrp="1"/>
          </p:cNvSpPr>
          <p:nvPr>
            <p:ph type="title"/>
          </p:nvPr>
        </p:nvSpPr>
        <p:spPr/>
        <p:txBody>
          <a:bodyPr/>
          <a:lstStyle/>
          <a:p>
            <a:r>
              <a:rPr lang="de-AT" dirty="0"/>
              <a:t>Dark Warehouse</a:t>
            </a:r>
          </a:p>
        </p:txBody>
      </p:sp>
      <p:pic>
        <p:nvPicPr>
          <p:cNvPr id="5" name="Grafik 4" descr="Roboter in Warenlager">
            <a:extLst>
              <a:ext uri="{FF2B5EF4-FFF2-40B4-BE49-F238E27FC236}">
                <a16:creationId xmlns:a16="http://schemas.microsoft.com/office/drawing/2014/main" id="{BE9738E9-F6FD-710B-34B1-205B1653E167}"/>
              </a:ext>
            </a:extLst>
          </p:cNvPr>
          <p:cNvPicPr>
            <a:picLocks noChangeAspect="1"/>
          </p:cNvPicPr>
          <p:nvPr/>
        </p:nvPicPr>
        <p:blipFill>
          <a:blip r:embed="rId3">
            <a:extLst>
              <a:ext uri="{28A0092B-C50C-407E-A947-70E740481C1C}">
                <a14:useLocalDpi xmlns:a14="http://schemas.microsoft.com/office/drawing/2010/main" val="0"/>
              </a:ext>
            </a:extLst>
          </a:blip>
          <a:srcRect r="14338"/>
          <a:stretch/>
        </p:blipFill>
        <p:spPr>
          <a:xfrm>
            <a:off x="7079458" y="1847283"/>
            <a:ext cx="4418275" cy="3438821"/>
          </a:xfrm>
          <a:prstGeom prst="rect">
            <a:avLst/>
          </a:prstGeom>
        </p:spPr>
      </p:pic>
      <p:sp>
        <p:nvSpPr>
          <p:cNvPr id="6" name="Textfeld 12">
            <a:extLst>
              <a:ext uri="{FF2B5EF4-FFF2-40B4-BE49-F238E27FC236}">
                <a16:creationId xmlns:a16="http://schemas.microsoft.com/office/drawing/2014/main" id="{16D13092-033B-FE3D-1211-23A41B2F0A08}"/>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4289066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BC94EEA-7D46-97D3-EB59-204E66E7E955}"/>
              </a:ext>
            </a:extLst>
          </p:cNvPr>
          <p:cNvSpPr>
            <a:spLocks noGrp="1"/>
          </p:cNvSpPr>
          <p:nvPr>
            <p:ph type="title"/>
          </p:nvPr>
        </p:nvSpPr>
        <p:spPr/>
        <p:txBody>
          <a:bodyPr>
            <a:normAutofit/>
          </a:bodyPr>
          <a:lstStyle/>
          <a:p>
            <a:r>
              <a:rPr lang="de-AT" sz="3200" dirty="0"/>
              <a:t>Video „KI und Roboter bei Amazon“</a:t>
            </a:r>
          </a:p>
        </p:txBody>
      </p:sp>
      <p:pic>
        <p:nvPicPr>
          <p:cNvPr id="6" name="Onlinemedien 5" title="K.I. und Roboter bei Amazon">
            <a:hlinkClick r:id="" action="ppaction://media"/>
            <a:extLst>
              <a:ext uri="{FF2B5EF4-FFF2-40B4-BE49-F238E27FC236}">
                <a16:creationId xmlns:a16="http://schemas.microsoft.com/office/drawing/2014/main" id="{A69B8416-BCB2-CEA0-9158-9332D9A53B8C}"/>
              </a:ext>
            </a:extLst>
          </p:cNvPr>
          <p:cNvPicPr>
            <a:picLocks noGrp="1" noRot="1" noChangeAspect="1"/>
          </p:cNvPicPr>
          <p:nvPr>
            <p:ph idx="1"/>
            <a:videoFile r:link="rId1"/>
          </p:nvPr>
        </p:nvPicPr>
        <p:blipFill>
          <a:blip r:embed="rId4"/>
          <a:stretch>
            <a:fillRect/>
          </a:stretch>
        </p:blipFill>
        <p:spPr>
          <a:xfrm>
            <a:off x="599879" y="2187389"/>
            <a:ext cx="3196852" cy="1806268"/>
          </a:xfrm>
          <a:prstGeom prst="rect">
            <a:avLst/>
          </a:prstGeom>
        </p:spPr>
      </p:pic>
      <p:sp>
        <p:nvSpPr>
          <p:cNvPr id="7" name="Textfeld 6">
            <a:extLst>
              <a:ext uri="{FF2B5EF4-FFF2-40B4-BE49-F238E27FC236}">
                <a16:creationId xmlns:a16="http://schemas.microsoft.com/office/drawing/2014/main" id="{5A9EE17E-2938-8106-A370-3DDB9FCB0801}"/>
              </a:ext>
            </a:extLst>
          </p:cNvPr>
          <p:cNvSpPr txBox="1"/>
          <p:nvPr/>
        </p:nvSpPr>
        <p:spPr>
          <a:xfrm>
            <a:off x="599879" y="4338917"/>
            <a:ext cx="3196852" cy="523220"/>
          </a:xfrm>
          <a:prstGeom prst="rect">
            <a:avLst/>
          </a:prstGeom>
          <a:noFill/>
        </p:spPr>
        <p:txBody>
          <a:bodyPr wrap="square" rtlCol="0">
            <a:spAutoFit/>
          </a:bodyPr>
          <a:lstStyle/>
          <a:p>
            <a:r>
              <a:rPr lang="de-AT" sz="1400" dirty="0">
                <a:hlinkClick r:id="rId5"/>
              </a:rPr>
              <a:t>https://www.youtube.com/watch?v=rgtOdMCUKWc</a:t>
            </a:r>
            <a:endParaRPr lang="de-AT" sz="1400" dirty="0"/>
          </a:p>
        </p:txBody>
      </p:sp>
      <p:sp>
        <p:nvSpPr>
          <p:cNvPr id="8" name="Inhaltsplatzhalter 2">
            <a:extLst>
              <a:ext uri="{FF2B5EF4-FFF2-40B4-BE49-F238E27FC236}">
                <a16:creationId xmlns:a16="http://schemas.microsoft.com/office/drawing/2014/main" id="{F7A3DCA6-BDFA-27EE-0A46-870F646ADF62}"/>
              </a:ext>
            </a:extLst>
          </p:cNvPr>
          <p:cNvSpPr txBox="1">
            <a:spLocks/>
          </p:cNvSpPr>
          <p:nvPr/>
        </p:nvSpPr>
        <p:spPr>
          <a:xfrm>
            <a:off x="4029814" y="2187389"/>
            <a:ext cx="7740909" cy="3507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b="1" dirty="0"/>
              <a:t>Beantworte im Anschluss folgende Fragen:</a:t>
            </a:r>
            <a:endParaRPr lang="de-AT" dirty="0"/>
          </a:p>
          <a:p>
            <a:pPr marL="0" indent="0">
              <a:lnSpc>
                <a:spcPct val="100000"/>
              </a:lnSpc>
              <a:spcBef>
                <a:spcPts val="300"/>
              </a:spcBef>
              <a:spcAft>
                <a:spcPts val="300"/>
              </a:spcAft>
              <a:buNone/>
            </a:pPr>
            <a:endParaRPr lang="de-AT" dirty="0"/>
          </a:p>
          <a:p>
            <a:pPr>
              <a:lnSpc>
                <a:spcPct val="100000"/>
              </a:lnSpc>
              <a:spcBef>
                <a:spcPts val="300"/>
              </a:spcBef>
              <a:spcAft>
                <a:spcPts val="300"/>
              </a:spcAft>
            </a:pPr>
            <a:r>
              <a:rPr lang="de-AT" dirty="0"/>
              <a:t>Welche Aufgabe übernehmen die Roboter im Lager?</a:t>
            </a:r>
          </a:p>
          <a:p>
            <a:pPr>
              <a:lnSpc>
                <a:spcPct val="100000"/>
              </a:lnSpc>
              <a:spcBef>
                <a:spcPts val="300"/>
              </a:spcBef>
              <a:spcAft>
                <a:spcPts val="300"/>
              </a:spcAft>
            </a:pPr>
            <a:r>
              <a:rPr lang="de-AT" dirty="0"/>
              <a:t>Was ist ein Vorteil des robotergestützten Lagersystems?</a:t>
            </a:r>
          </a:p>
          <a:p>
            <a:pPr>
              <a:lnSpc>
                <a:spcPct val="100000"/>
              </a:lnSpc>
              <a:spcBef>
                <a:spcPts val="300"/>
              </a:spcBef>
              <a:spcAft>
                <a:spcPts val="300"/>
              </a:spcAft>
            </a:pPr>
            <a:r>
              <a:rPr lang="de-AT" dirty="0"/>
              <a:t>Womit werden in Kalifornien und Texas versuchshalber Pakete ausgeliefert?</a:t>
            </a:r>
          </a:p>
        </p:txBody>
      </p:sp>
    </p:spTree>
    <p:extLst>
      <p:ext uri="{BB962C8B-B14F-4D97-AF65-F5344CB8AC3E}">
        <p14:creationId xmlns:p14="http://schemas.microsoft.com/office/powerpoint/2010/main" val="360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DFB029-E5ED-1CD4-6F03-6DF484507DC7}"/>
              </a:ext>
            </a:extLst>
          </p:cNvPr>
          <p:cNvSpPr>
            <a:spLocks noGrp="1"/>
          </p:cNvSpPr>
          <p:nvPr>
            <p:ph idx="1"/>
          </p:nvPr>
        </p:nvSpPr>
        <p:spPr>
          <a:xfrm>
            <a:off x="5504328" y="2232212"/>
            <a:ext cx="5849471" cy="3526476"/>
          </a:xfrm>
        </p:spPr>
        <p:txBody>
          <a:bodyPr/>
          <a:lstStyle/>
          <a:p>
            <a:pPr marL="0" indent="0">
              <a:buNone/>
            </a:pPr>
            <a:r>
              <a:rPr lang="de-AT" dirty="0"/>
              <a:t>Autonomer Einsatz für:</a:t>
            </a:r>
          </a:p>
          <a:p>
            <a:pPr marL="0" indent="0">
              <a:buNone/>
            </a:pPr>
            <a:endParaRPr lang="de-AT" dirty="0"/>
          </a:p>
          <a:p>
            <a:r>
              <a:rPr lang="de-AT" dirty="0"/>
              <a:t>Inspektion (z.B. Fahrzeugüberprüfung)</a:t>
            </a:r>
          </a:p>
          <a:p>
            <a:r>
              <a:rPr lang="de-AT" dirty="0"/>
              <a:t>Lagerinventur (Barcode-Scanner)</a:t>
            </a:r>
          </a:p>
          <a:p>
            <a:r>
              <a:rPr lang="de-AT" dirty="0"/>
              <a:t>Zustellung von Paketen (letzte Meile)</a:t>
            </a:r>
          </a:p>
        </p:txBody>
      </p:sp>
      <p:sp>
        <p:nvSpPr>
          <p:cNvPr id="3" name="Title 2">
            <a:extLst>
              <a:ext uri="{FF2B5EF4-FFF2-40B4-BE49-F238E27FC236}">
                <a16:creationId xmlns:a16="http://schemas.microsoft.com/office/drawing/2014/main" id="{D1ED98F3-E7B3-A690-7882-02A6B2BC04D5}"/>
              </a:ext>
            </a:extLst>
          </p:cNvPr>
          <p:cNvSpPr>
            <a:spLocks noGrp="1"/>
          </p:cNvSpPr>
          <p:nvPr>
            <p:ph type="title"/>
          </p:nvPr>
        </p:nvSpPr>
        <p:spPr/>
        <p:txBody>
          <a:bodyPr/>
          <a:lstStyle/>
          <a:p>
            <a:r>
              <a:rPr lang="de-AT" dirty="0"/>
              <a:t>Drohnen</a:t>
            </a:r>
          </a:p>
        </p:txBody>
      </p:sp>
      <p:sp>
        <p:nvSpPr>
          <p:cNvPr id="4" name="Textfeld 12">
            <a:extLst>
              <a:ext uri="{FF2B5EF4-FFF2-40B4-BE49-F238E27FC236}">
                <a16:creationId xmlns:a16="http://schemas.microsoft.com/office/drawing/2014/main" id="{7F54BB7A-7411-5AC9-A0B2-8CCE62CC2285}"/>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freepik</a:t>
            </a:r>
            <a:endParaRPr lang="de-AT" sz="800" dirty="0">
              <a:latin typeface="Mangal Pro" panose="00000500000000000000" pitchFamily="2" charset="0"/>
              <a:cs typeface="Mangal Pro" panose="00000500000000000000" pitchFamily="2" charset="0"/>
            </a:endParaRPr>
          </a:p>
        </p:txBody>
      </p:sp>
      <p:pic>
        <p:nvPicPr>
          <p:cNvPr id="6" name="Grafik 5">
            <a:extLst>
              <a:ext uri="{FF2B5EF4-FFF2-40B4-BE49-F238E27FC236}">
                <a16:creationId xmlns:a16="http://schemas.microsoft.com/office/drawing/2014/main" id="{739B8FD0-6D9B-9D00-B75F-E3C342D749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7" y="1440165"/>
            <a:ext cx="4515770" cy="4515770"/>
          </a:xfrm>
          <a:prstGeom prst="rect">
            <a:avLst/>
          </a:prstGeom>
        </p:spPr>
      </p:pic>
    </p:spTree>
    <p:extLst>
      <p:ext uri="{BB962C8B-B14F-4D97-AF65-F5344CB8AC3E}">
        <p14:creationId xmlns:p14="http://schemas.microsoft.com/office/powerpoint/2010/main" val="15434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47B96-59B3-C9E8-6166-BE5A93B28D1B}"/>
              </a:ext>
            </a:extLst>
          </p:cNvPr>
          <p:cNvSpPr>
            <a:spLocks noGrp="1"/>
          </p:cNvSpPr>
          <p:nvPr>
            <p:ph type="title"/>
          </p:nvPr>
        </p:nvSpPr>
        <p:spPr/>
        <p:txBody>
          <a:bodyPr/>
          <a:lstStyle/>
          <a:p>
            <a:r>
              <a:rPr lang="de-AT" dirty="0"/>
              <a:t>Plane ein automatisiertes Lager</a:t>
            </a:r>
          </a:p>
        </p:txBody>
      </p:sp>
      <p:sp>
        <p:nvSpPr>
          <p:cNvPr id="3" name="Inhaltsplatzhalter 2">
            <a:extLst>
              <a:ext uri="{FF2B5EF4-FFF2-40B4-BE49-F238E27FC236}">
                <a16:creationId xmlns:a16="http://schemas.microsoft.com/office/drawing/2014/main" id="{37FCFFC5-AD4B-EA12-3DAF-6AC8B5BB09B2}"/>
              </a:ext>
            </a:extLst>
          </p:cNvPr>
          <p:cNvSpPr>
            <a:spLocks noGrp="1"/>
          </p:cNvSpPr>
          <p:nvPr>
            <p:ph idx="1"/>
          </p:nvPr>
        </p:nvSpPr>
        <p:spPr/>
        <p:txBody>
          <a:bodyPr>
            <a:normAutofit lnSpcReduction="10000"/>
          </a:bodyPr>
          <a:lstStyle/>
          <a:p>
            <a:pPr marL="0" indent="0">
              <a:lnSpc>
                <a:spcPct val="100000"/>
              </a:lnSpc>
              <a:buNone/>
            </a:pPr>
            <a:r>
              <a:rPr lang="de-AT" dirty="0"/>
              <a:t>Gruppenarbeit: Entwerft ein innovatives Lager, in dem verschiedene Roboter und selbstgesteuerte Maschinen zusammenarbeiten: </a:t>
            </a:r>
          </a:p>
          <a:p>
            <a:r>
              <a:rPr lang="de-AT" dirty="0"/>
              <a:t>Welche Waren werden eingelagert?</a:t>
            </a:r>
          </a:p>
          <a:p>
            <a:r>
              <a:rPr lang="de-AT" dirty="0"/>
              <a:t>Welche Technologien kommen zum Einsatz?</a:t>
            </a:r>
          </a:p>
          <a:p>
            <a:r>
              <a:rPr lang="de-AT" dirty="0"/>
              <a:t>Wie werden Abläufe automatisiert?</a:t>
            </a:r>
          </a:p>
          <a:p>
            <a:r>
              <a:rPr lang="de-AT" dirty="0"/>
              <a:t>Welche Rolle spielen menschliche </a:t>
            </a:r>
            <a:r>
              <a:rPr lang="de-AT" dirty="0" err="1"/>
              <a:t>Mitarbeiter:innen</a:t>
            </a:r>
            <a:r>
              <a:rPr lang="de-AT" dirty="0"/>
              <a:t>?</a:t>
            </a:r>
          </a:p>
          <a:p>
            <a:r>
              <a:rPr lang="de-AT" dirty="0"/>
              <a:t>Welche Besonderheiten zeichnet euer Lager aus?</a:t>
            </a:r>
          </a:p>
          <a:p>
            <a:endParaRPr lang="de-AT" dirty="0"/>
          </a:p>
          <a:p>
            <a:pPr marL="0" indent="0">
              <a:buNone/>
            </a:pPr>
            <a:r>
              <a:rPr lang="de-AT" dirty="0"/>
              <a:t>Zeichnet eine </a:t>
            </a:r>
            <a:r>
              <a:rPr lang="de-AT" b="1" dirty="0"/>
              <a:t>Skizze</a:t>
            </a:r>
            <a:r>
              <a:rPr lang="de-AT" dirty="0"/>
              <a:t> eures Lagers (auf Papier oder digital)</a:t>
            </a:r>
          </a:p>
          <a:p>
            <a:pPr marL="0" indent="0">
              <a:buNone/>
            </a:pPr>
            <a:r>
              <a:rPr lang="de-AT" dirty="0"/>
              <a:t>Präsentiert eure Idee in Form eines Interviews.</a:t>
            </a:r>
          </a:p>
        </p:txBody>
      </p:sp>
    </p:spTree>
    <p:extLst>
      <p:ext uri="{BB962C8B-B14F-4D97-AF65-F5344CB8AC3E}">
        <p14:creationId xmlns:p14="http://schemas.microsoft.com/office/powerpoint/2010/main" val="12389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8E748-13E5-76BF-F612-194F381D777B}"/>
            </a:ext>
          </a:extLst>
        </p:cNvPr>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D0E66B4F-46AA-35B1-74A6-380A026755B0}"/>
              </a:ext>
            </a:extLst>
          </p:cNvPr>
          <p:cNvGraphicFramePr/>
          <p:nvPr>
            <p:extLst>
              <p:ext uri="{D42A27DB-BD31-4B8C-83A1-F6EECF244321}">
                <p14:modId xmlns:p14="http://schemas.microsoft.com/office/powerpoint/2010/main" val="657832700"/>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7032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A15C9D-4E87-CDDB-A9E0-871120EC54B5}"/>
              </a:ext>
            </a:extLst>
          </p:cNvPr>
          <p:cNvSpPr>
            <a:spLocks noGrp="1"/>
          </p:cNvSpPr>
          <p:nvPr>
            <p:ph type="title"/>
          </p:nvPr>
        </p:nvSpPr>
        <p:spPr/>
        <p:txBody>
          <a:bodyPr/>
          <a:lstStyle/>
          <a:p>
            <a:r>
              <a:rPr lang="de-AT" dirty="0"/>
              <a:t>Grüne Logistik</a:t>
            </a:r>
          </a:p>
        </p:txBody>
      </p:sp>
      <p:graphicFrame>
        <p:nvGraphicFramePr>
          <p:cNvPr id="4" name="Content Placeholder 5" descr="grafische Darstellung der 3 Säulen der Nachhaltigkeit: ökonomisch, sozial und ökologisch">
            <a:extLst>
              <a:ext uri="{FF2B5EF4-FFF2-40B4-BE49-F238E27FC236}">
                <a16:creationId xmlns:a16="http://schemas.microsoft.com/office/drawing/2014/main" id="{9D0E0A00-8E01-6F08-F5DE-2727FD5E7ECC}"/>
              </a:ext>
            </a:extLst>
          </p:cNvPr>
          <p:cNvGraphicFramePr>
            <a:graphicFrameLocks noGrp="1"/>
          </p:cNvGraphicFramePr>
          <p:nvPr>
            <p:ph idx="1"/>
            <p:extLst>
              <p:ext uri="{D42A27DB-BD31-4B8C-83A1-F6EECF244321}">
                <p14:modId xmlns:p14="http://schemas.microsoft.com/office/powerpoint/2010/main" val="1241463503"/>
              </p:ext>
            </p:extLst>
          </p:nvPr>
        </p:nvGraphicFramePr>
        <p:xfrm>
          <a:off x="185837" y="1834614"/>
          <a:ext cx="7389713" cy="4260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2">
            <a:extLst>
              <a:ext uri="{FF2B5EF4-FFF2-40B4-BE49-F238E27FC236}">
                <a16:creationId xmlns:a16="http://schemas.microsoft.com/office/drawing/2014/main" id="{8D07A2EA-AC6A-6993-70DE-41D60389501C}"/>
              </a:ext>
            </a:extLst>
          </p:cNvPr>
          <p:cNvSpPr txBox="1"/>
          <p:nvPr/>
        </p:nvSpPr>
        <p:spPr>
          <a:xfrm>
            <a:off x="6429521" y="2833827"/>
            <a:ext cx="2775886" cy="1131079"/>
          </a:xfrm>
          <a:prstGeom prst="rect">
            <a:avLst/>
          </a:prstGeom>
          <a:noFill/>
        </p:spPr>
        <p:txBody>
          <a:bodyPr wrap="square" rtlCol="0">
            <a:spAutoFit/>
          </a:bodyPr>
          <a:lstStyle/>
          <a:p>
            <a:pPr>
              <a:spcBef>
                <a:spcPct val="0"/>
              </a:spcBef>
            </a:pPr>
            <a:r>
              <a:rPr lang="de-DE" spc="-75" dirty="0">
                <a:latin typeface="Mangal Pro" panose="00000500000000000000" pitchFamily="2" charset="0"/>
                <a:ea typeface="+mj-ea"/>
                <a:cs typeface="Mangal Pro" panose="00000500000000000000" pitchFamily="2" charset="0"/>
              </a:rPr>
              <a:t>„…umweltfreundlich und sozialverträglich aber auch finanziell tragbar“</a:t>
            </a:r>
          </a:p>
          <a:p>
            <a:endParaRPr lang="de-DE" sz="1350" dirty="0">
              <a:solidFill>
                <a:srgbClr val="3C628F"/>
              </a:solidFill>
            </a:endParaRPr>
          </a:p>
        </p:txBody>
      </p:sp>
    </p:spTree>
    <p:extLst>
      <p:ext uri="{BB962C8B-B14F-4D97-AF65-F5344CB8AC3E}">
        <p14:creationId xmlns:p14="http://schemas.microsoft.com/office/powerpoint/2010/main" val="2935616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E4CB5-79CB-C725-50C5-03A89176ABDB}"/>
              </a:ext>
            </a:extLst>
          </p:cNvPr>
          <p:cNvSpPr>
            <a:spLocks noGrp="1"/>
          </p:cNvSpPr>
          <p:nvPr>
            <p:ph type="title"/>
          </p:nvPr>
        </p:nvSpPr>
        <p:spPr/>
        <p:txBody>
          <a:bodyPr/>
          <a:lstStyle/>
          <a:p>
            <a:r>
              <a:rPr lang="de-AT" dirty="0"/>
              <a:t>Future Transport </a:t>
            </a:r>
            <a:r>
              <a:rPr lang="de-AT" dirty="0" err="1"/>
              <a:t>Ideas</a:t>
            </a:r>
            <a:endParaRPr lang="de-AT" dirty="0"/>
          </a:p>
        </p:txBody>
      </p:sp>
      <p:sp>
        <p:nvSpPr>
          <p:cNvPr id="3" name="Inhaltsplatzhalter 2">
            <a:extLst>
              <a:ext uri="{FF2B5EF4-FFF2-40B4-BE49-F238E27FC236}">
                <a16:creationId xmlns:a16="http://schemas.microsoft.com/office/drawing/2014/main" id="{198B2A2A-2459-E8E0-DE02-DD4F6A5768DA}"/>
              </a:ext>
            </a:extLst>
          </p:cNvPr>
          <p:cNvSpPr>
            <a:spLocks noGrp="1"/>
          </p:cNvSpPr>
          <p:nvPr>
            <p:ph idx="1"/>
          </p:nvPr>
        </p:nvSpPr>
        <p:spPr>
          <a:xfrm>
            <a:off x="4029814" y="1972234"/>
            <a:ext cx="7740909" cy="3749877"/>
          </a:xfrm>
        </p:spPr>
        <p:txBody>
          <a:bodyPr/>
          <a:lstStyle/>
          <a:p>
            <a:pPr marL="0" indent="0">
              <a:buNone/>
            </a:pPr>
            <a:r>
              <a:rPr lang="de-AT" dirty="0"/>
              <a:t>Kleingruppenübung:</a:t>
            </a:r>
          </a:p>
          <a:p>
            <a:pPr marL="0" indent="0">
              <a:buNone/>
            </a:pPr>
            <a:r>
              <a:rPr lang="de-AT" dirty="0"/>
              <a:t>Entwickelt eine nachhaltige Transportidee der Zukunft</a:t>
            </a:r>
          </a:p>
          <a:p>
            <a:pPr marL="0" indent="0">
              <a:buNone/>
            </a:pPr>
            <a:endParaRPr lang="de-AT" dirty="0"/>
          </a:p>
          <a:p>
            <a:r>
              <a:rPr lang="de-AT" dirty="0"/>
              <a:t>Steckbrief</a:t>
            </a:r>
          </a:p>
          <a:p>
            <a:r>
              <a:rPr lang="de-AT" dirty="0"/>
              <a:t>Es geht um die Idee und die Darstellung eines Prototypen – eurer Phantasie sind keine Grenzen gesetzt, die Umsetzbarkeit muss nicht garantiert sein.</a:t>
            </a:r>
          </a:p>
          <a:p>
            <a:r>
              <a:rPr lang="de-AT" dirty="0"/>
              <a:t>Präsentation</a:t>
            </a:r>
          </a:p>
        </p:txBody>
      </p:sp>
      <p:pic>
        <p:nvPicPr>
          <p:cNvPr id="4" name="Picture 10" descr="Transportidee der Zukunft aus Lego">
            <a:extLst>
              <a:ext uri="{FF2B5EF4-FFF2-40B4-BE49-F238E27FC236}">
                <a16:creationId xmlns:a16="http://schemas.microsoft.com/office/drawing/2014/main" id="{B33E07AF-84E2-3896-F5D6-AB538BF95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2" y="2411506"/>
            <a:ext cx="2951043" cy="2213282"/>
          </a:xfrm>
          <a:prstGeom prst="rect">
            <a:avLst/>
          </a:prstGeom>
        </p:spPr>
      </p:pic>
      <p:sp>
        <p:nvSpPr>
          <p:cNvPr id="5" name="Textfeld 12">
            <a:extLst>
              <a:ext uri="{FF2B5EF4-FFF2-40B4-BE49-F238E27FC236}">
                <a16:creationId xmlns:a16="http://schemas.microsoft.com/office/drawing/2014/main" id="{D141917D-BD87-CB1B-CF63-81AD6DC07DAB}"/>
              </a:ext>
            </a:extLst>
          </p:cNvPr>
          <p:cNvSpPr txBox="1"/>
          <p:nvPr/>
        </p:nvSpPr>
        <p:spPr>
          <a:xfrm>
            <a:off x="911697" y="6509836"/>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FH OÖ</a:t>
            </a:r>
          </a:p>
        </p:txBody>
      </p:sp>
    </p:spTree>
    <p:extLst>
      <p:ext uri="{BB962C8B-B14F-4D97-AF65-F5344CB8AC3E}">
        <p14:creationId xmlns:p14="http://schemas.microsoft.com/office/powerpoint/2010/main" val="2125923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9F1EA5-E6DC-AFCF-08D5-DA8FC6F21D31}"/>
              </a:ext>
            </a:extLst>
          </p:cNvPr>
          <p:cNvSpPr>
            <a:spLocks noGrp="1"/>
          </p:cNvSpPr>
          <p:nvPr>
            <p:ph idx="1"/>
          </p:nvPr>
        </p:nvSpPr>
        <p:spPr/>
        <p:txBody>
          <a:bodyPr>
            <a:normAutofit lnSpcReduction="10000"/>
          </a:bodyPr>
          <a:lstStyle/>
          <a:p>
            <a:pPr>
              <a:lnSpc>
                <a:spcPct val="150000"/>
              </a:lnSpc>
            </a:pPr>
            <a:r>
              <a:rPr lang="de-AT" dirty="0"/>
              <a:t>Digitalisierung und intelligente Steuerung</a:t>
            </a:r>
          </a:p>
          <a:p>
            <a:pPr>
              <a:lnSpc>
                <a:spcPct val="150000"/>
              </a:lnSpc>
            </a:pPr>
            <a:r>
              <a:rPr lang="de-AT" dirty="0"/>
              <a:t>Nachhaltige Verpackungen</a:t>
            </a:r>
          </a:p>
          <a:p>
            <a:pPr>
              <a:lnSpc>
                <a:spcPct val="150000"/>
              </a:lnSpc>
            </a:pPr>
            <a:r>
              <a:rPr lang="de-AT" dirty="0"/>
              <a:t>Nachhaltige Lager- und Umschlagzentren</a:t>
            </a:r>
          </a:p>
          <a:p>
            <a:pPr>
              <a:lnSpc>
                <a:spcPct val="150000"/>
              </a:lnSpc>
            </a:pPr>
            <a:r>
              <a:rPr lang="de-AT" dirty="0"/>
              <a:t>Kreislaufwirtschaft</a:t>
            </a:r>
          </a:p>
          <a:p>
            <a:pPr>
              <a:lnSpc>
                <a:spcPct val="150000"/>
              </a:lnSpc>
            </a:pPr>
            <a:r>
              <a:rPr lang="de-AT" dirty="0"/>
              <a:t>Nachhaltige Lieferketten</a:t>
            </a:r>
          </a:p>
          <a:p>
            <a:pPr>
              <a:lnSpc>
                <a:spcPct val="150000"/>
              </a:lnSpc>
            </a:pPr>
            <a:r>
              <a:rPr lang="de-AT" dirty="0"/>
              <a:t>CO₂-Monitoring &amp; Kompensation</a:t>
            </a:r>
          </a:p>
          <a:p>
            <a:pPr>
              <a:lnSpc>
                <a:spcPct val="150000"/>
              </a:lnSpc>
            </a:pPr>
            <a:r>
              <a:rPr lang="de-AT" dirty="0"/>
              <a:t>Dekarbonisierung des Verkehrs</a:t>
            </a:r>
          </a:p>
        </p:txBody>
      </p:sp>
      <p:sp>
        <p:nvSpPr>
          <p:cNvPr id="3" name="Title 2">
            <a:extLst>
              <a:ext uri="{FF2B5EF4-FFF2-40B4-BE49-F238E27FC236}">
                <a16:creationId xmlns:a16="http://schemas.microsoft.com/office/drawing/2014/main" id="{F942C0DE-F074-3716-7840-2B2A008FF4A8}"/>
              </a:ext>
            </a:extLst>
          </p:cNvPr>
          <p:cNvSpPr>
            <a:spLocks noGrp="1"/>
          </p:cNvSpPr>
          <p:nvPr>
            <p:ph type="title"/>
          </p:nvPr>
        </p:nvSpPr>
        <p:spPr/>
        <p:txBody>
          <a:bodyPr>
            <a:normAutofit/>
          </a:bodyPr>
          <a:lstStyle/>
          <a:p>
            <a:r>
              <a:rPr lang="de-AT" sz="3000" dirty="0"/>
              <a:t>Nachhaltige Technologien in der Logistik</a:t>
            </a:r>
          </a:p>
        </p:txBody>
      </p:sp>
    </p:spTree>
    <p:extLst>
      <p:ext uri="{BB962C8B-B14F-4D97-AF65-F5344CB8AC3E}">
        <p14:creationId xmlns:p14="http://schemas.microsoft.com/office/powerpoint/2010/main" val="293439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41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E2419D9-A927-D171-A35E-6647EBB9BF44}"/>
              </a:ext>
            </a:extLst>
          </p:cNvPr>
          <p:cNvSpPr>
            <a:spLocks noGrp="1"/>
          </p:cNvSpPr>
          <p:nvPr>
            <p:ph idx="1"/>
          </p:nvPr>
        </p:nvSpPr>
        <p:spPr/>
        <p:txBody>
          <a:bodyPr>
            <a:normAutofit/>
          </a:bodyPr>
          <a:lstStyle/>
          <a:p>
            <a:pPr marL="0" indent="0">
              <a:buNone/>
            </a:pPr>
            <a:r>
              <a:rPr lang="de-AT" dirty="0"/>
              <a:t>Ziel: Materialien und Produkte so lange wie möglich im Kreislauf halten</a:t>
            </a:r>
          </a:p>
          <a:p>
            <a:r>
              <a:rPr lang="de-AT" dirty="0" err="1"/>
              <a:t>Reduce</a:t>
            </a:r>
            <a:r>
              <a:rPr lang="de-AT" dirty="0"/>
              <a:t> – Reuse – Recycle</a:t>
            </a:r>
          </a:p>
          <a:p>
            <a:r>
              <a:rPr lang="de-AT" dirty="0"/>
              <a:t>Verlängerung der Produktlebensdauer</a:t>
            </a:r>
          </a:p>
          <a:p>
            <a:r>
              <a:rPr lang="de-AT" dirty="0"/>
              <a:t>Reparatur, Wiederverwendung, Recycling statt Wegwerfen</a:t>
            </a:r>
          </a:p>
          <a:p>
            <a:r>
              <a:rPr lang="de-AT" dirty="0"/>
              <a:t>Ressourcenschonung &amp; CO₂-Reduktion</a:t>
            </a:r>
          </a:p>
          <a:p>
            <a:pPr marL="0" indent="0">
              <a:buNone/>
            </a:pPr>
            <a:endParaRPr lang="de-AT" dirty="0"/>
          </a:p>
          <a:p>
            <a:pPr marL="0" indent="0">
              <a:buNone/>
            </a:pPr>
            <a:r>
              <a:rPr lang="de-AT" dirty="0"/>
              <a:t>Beispiele:</a:t>
            </a:r>
          </a:p>
          <a:p>
            <a:r>
              <a:rPr lang="de-AT" dirty="0"/>
              <a:t>Wiederverwendbare Versandverpackungen</a:t>
            </a:r>
          </a:p>
          <a:p>
            <a:r>
              <a:rPr lang="de-AT" dirty="0"/>
              <a:t>Fairphone: Smartphone mit modularer Bauweise für einfache Reparatur und Recycling</a:t>
            </a:r>
          </a:p>
        </p:txBody>
      </p:sp>
      <p:sp>
        <p:nvSpPr>
          <p:cNvPr id="3" name="Titel 2">
            <a:extLst>
              <a:ext uri="{FF2B5EF4-FFF2-40B4-BE49-F238E27FC236}">
                <a16:creationId xmlns:a16="http://schemas.microsoft.com/office/drawing/2014/main" id="{044D7935-E3AA-6530-D829-C7653A3F5BD6}"/>
              </a:ext>
            </a:extLst>
          </p:cNvPr>
          <p:cNvSpPr>
            <a:spLocks noGrp="1"/>
          </p:cNvSpPr>
          <p:nvPr>
            <p:ph type="title"/>
          </p:nvPr>
        </p:nvSpPr>
        <p:spPr/>
        <p:txBody>
          <a:bodyPr/>
          <a:lstStyle/>
          <a:p>
            <a:r>
              <a:rPr lang="de-AT" dirty="0"/>
              <a:t>Kreislaufwirtschaft</a:t>
            </a:r>
          </a:p>
        </p:txBody>
      </p:sp>
    </p:spTree>
    <p:extLst>
      <p:ext uri="{BB962C8B-B14F-4D97-AF65-F5344CB8AC3E}">
        <p14:creationId xmlns:p14="http://schemas.microsoft.com/office/powerpoint/2010/main" val="286289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Mehrwegverpackungen und Versandtaschen">
            <a:extLst>
              <a:ext uri="{FF2B5EF4-FFF2-40B4-BE49-F238E27FC236}">
                <a16:creationId xmlns:a16="http://schemas.microsoft.com/office/drawing/2014/main" id="{55AA5359-4E4A-2ADA-349F-2B765DC72A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7666" y="2224216"/>
            <a:ext cx="4739827" cy="3160584"/>
          </a:xfrm>
        </p:spPr>
      </p:pic>
      <p:sp>
        <p:nvSpPr>
          <p:cNvPr id="3" name="Titel 2">
            <a:extLst>
              <a:ext uri="{FF2B5EF4-FFF2-40B4-BE49-F238E27FC236}">
                <a16:creationId xmlns:a16="http://schemas.microsoft.com/office/drawing/2014/main" id="{A83B03D4-22E5-243C-4D94-72B551C5242C}"/>
              </a:ext>
            </a:extLst>
          </p:cNvPr>
          <p:cNvSpPr>
            <a:spLocks noGrp="1"/>
          </p:cNvSpPr>
          <p:nvPr>
            <p:ph type="title"/>
          </p:nvPr>
        </p:nvSpPr>
        <p:spPr/>
        <p:txBody>
          <a:bodyPr/>
          <a:lstStyle/>
          <a:p>
            <a:r>
              <a:rPr lang="de-AT" dirty="0"/>
              <a:t>Grüne Verpackung „Post Loop“</a:t>
            </a:r>
          </a:p>
        </p:txBody>
      </p:sp>
      <p:sp>
        <p:nvSpPr>
          <p:cNvPr id="6" name="Textfeld 12">
            <a:extLst>
              <a:ext uri="{FF2B5EF4-FFF2-40B4-BE49-F238E27FC236}">
                <a16:creationId xmlns:a16="http://schemas.microsoft.com/office/drawing/2014/main" id="{46405648-84D2-0C7E-9C00-2F0554E7F11D}"/>
              </a:ext>
            </a:extLst>
          </p:cNvPr>
          <p:cNvSpPr txBox="1"/>
          <p:nvPr/>
        </p:nvSpPr>
        <p:spPr>
          <a:xfrm>
            <a:off x="911697" y="6509836"/>
            <a:ext cx="1773838"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Österreichische Post</a:t>
            </a:r>
          </a:p>
        </p:txBody>
      </p:sp>
      <p:sp>
        <p:nvSpPr>
          <p:cNvPr id="7" name="Inhaltsplatzhalter 1">
            <a:extLst>
              <a:ext uri="{FF2B5EF4-FFF2-40B4-BE49-F238E27FC236}">
                <a16:creationId xmlns:a16="http://schemas.microsoft.com/office/drawing/2014/main" id="{EFBC5119-A800-596A-621D-2E8C9E7DFB1E}"/>
              </a:ext>
            </a:extLst>
          </p:cNvPr>
          <p:cNvSpPr txBox="1">
            <a:spLocks/>
          </p:cNvSpPr>
          <p:nvPr/>
        </p:nvSpPr>
        <p:spPr>
          <a:xfrm>
            <a:off x="838200" y="1847284"/>
            <a:ext cx="5834449" cy="3911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dirty="0"/>
              <a:t>Wiederverwendbare Versandtaschen und Pakete</a:t>
            </a:r>
          </a:p>
          <a:p>
            <a:r>
              <a:rPr lang="de-AT" dirty="0"/>
              <a:t>Erfolgreiche Markteinführung nach Pilotprojekt der FH OÖ und der Österreichischen Post mit mehreren Unternehmen</a:t>
            </a:r>
          </a:p>
          <a:p>
            <a:r>
              <a:rPr lang="de-AT" dirty="0"/>
              <a:t>Versand von Online-Bestellungen in Loop-Verpackung</a:t>
            </a:r>
          </a:p>
          <a:p>
            <a:r>
              <a:rPr lang="de-AT" dirty="0"/>
              <a:t>Rückgabe der Verpackung durch </a:t>
            </a:r>
            <a:r>
              <a:rPr lang="de-AT" dirty="0" err="1"/>
              <a:t>Kund:innen</a:t>
            </a:r>
            <a:endParaRPr lang="de-AT" dirty="0"/>
          </a:p>
          <a:p>
            <a:r>
              <a:rPr lang="de-AT" dirty="0"/>
              <a:t>Je nach Verpackungsart 10- und 100-Mal wiederverwendbar</a:t>
            </a:r>
          </a:p>
          <a:p>
            <a:pPr marL="0" indent="0">
              <a:buFont typeface="Wingdings" panose="05000000000000000000" pitchFamily="2" charset="2"/>
              <a:buNone/>
            </a:pPr>
            <a:endParaRPr lang="de-AT" dirty="0"/>
          </a:p>
        </p:txBody>
      </p:sp>
    </p:spTree>
    <p:extLst>
      <p:ext uri="{BB962C8B-B14F-4D97-AF65-F5344CB8AC3E}">
        <p14:creationId xmlns:p14="http://schemas.microsoft.com/office/powerpoint/2010/main" val="3590775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9B7E0-FA02-2369-CCE4-D6B943B4E20B}"/>
              </a:ext>
            </a:extLst>
          </p:cNvPr>
          <p:cNvSpPr>
            <a:spLocks noGrp="1"/>
          </p:cNvSpPr>
          <p:nvPr>
            <p:ph type="title"/>
          </p:nvPr>
        </p:nvSpPr>
        <p:spPr/>
        <p:txBody>
          <a:bodyPr>
            <a:normAutofit fontScale="90000"/>
          </a:bodyPr>
          <a:lstStyle/>
          <a:p>
            <a:r>
              <a:rPr lang="de-AT" dirty="0"/>
              <a:t>Pitch zu innovativen Verpackungs- oder Kreislaufwirtschaftsprojekten</a:t>
            </a:r>
          </a:p>
        </p:txBody>
      </p:sp>
      <p:sp>
        <p:nvSpPr>
          <p:cNvPr id="3" name="Inhaltsplatzhalter 2">
            <a:extLst>
              <a:ext uri="{FF2B5EF4-FFF2-40B4-BE49-F238E27FC236}">
                <a16:creationId xmlns:a16="http://schemas.microsoft.com/office/drawing/2014/main" id="{006683E0-E51B-5022-03BA-7C0867967993}"/>
              </a:ext>
            </a:extLst>
          </p:cNvPr>
          <p:cNvSpPr>
            <a:spLocks noGrp="1"/>
          </p:cNvSpPr>
          <p:nvPr>
            <p:ph idx="1"/>
          </p:nvPr>
        </p:nvSpPr>
        <p:spPr/>
        <p:txBody>
          <a:bodyPr>
            <a:normAutofit fontScale="92500" lnSpcReduction="20000"/>
          </a:bodyPr>
          <a:lstStyle/>
          <a:p>
            <a:pPr>
              <a:lnSpc>
                <a:spcPct val="110000"/>
              </a:lnSpc>
            </a:pPr>
            <a:r>
              <a:rPr lang="de-AT" dirty="0"/>
              <a:t>Findet ein innovatives Projekt oder Unternehmen im Bereich nachhaltiger Verpackung oder Kreislaufwirtschaft.</a:t>
            </a:r>
          </a:p>
          <a:p>
            <a:pPr>
              <a:lnSpc>
                <a:spcPct val="110000"/>
              </a:lnSpc>
            </a:pPr>
            <a:r>
              <a:rPr lang="de-AT" dirty="0"/>
              <a:t>Bereitet einen kurzen Pitch (3–5 Minuten) vor, in dem ihr das Projekt vorstellt und erklärt, warum es nachhaltig und zukunftsweisend ist.</a:t>
            </a:r>
          </a:p>
          <a:p>
            <a:pPr>
              <a:lnSpc>
                <a:spcPct val="110000"/>
              </a:lnSpc>
            </a:pPr>
            <a:endParaRPr lang="de-AT" dirty="0"/>
          </a:p>
          <a:p>
            <a:pPr marL="0" indent="0">
              <a:lnSpc>
                <a:spcPct val="110000"/>
              </a:lnSpc>
              <a:buNone/>
            </a:pPr>
            <a:r>
              <a:rPr lang="de-AT" dirty="0"/>
              <a:t>Hilfreiche Leitfragen:</a:t>
            </a:r>
          </a:p>
          <a:p>
            <a:r>
              <a:rPr lang="de-AT" dirty="0"/>
              <a:t>Was ist das Ziel des Projekts/Unternehmens?</a:t>
            </a:r>
          </a:p>
          <a:p>
            <a:r>
              <a:rPr lang="de-AT" dirty="0"/>
              <a:t>Welche Materialien oder Technologien werden verwendet?</a:t>
            </a:r>
          </a:p>
          <a:p>
            <a:r>
              <a:rPr lang="de-AT" dirty="0"/>
              <a:t>Wie wird Abfall vermieden oder reduziert?</a:t>
            </a:r>
          </a:p>
          <a:p>
            <a:r>
              <a:rPr lang="de-AT" dirty="0"/>
              <a:t>Gibt es ein Rücknahmesystem oder Wiederverwendung?</a:t>
            </a:r>
          </a:p>
          <a:p>
            <a:r>
              <a:rPr lang="de-AT" dirty="0"/>
              <a:t>Würdet ihr das Produkt selbst nutzen oder empfehlen?</a:t>
            </a:r>
          </a:p>
        </p:txBody>
      </p:sp>
    </p:spTree>
    <p:extLst>
      <p:ext uri="{BB962C8B-B14F-4D97-AF65-F5344CB8AC3E}">
        <p14:creationId xmlns:p14="http://schemas.microsoft.com/office/powerpoint/2010/main" val="3573693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3FEA49C-EBC5-BB73-41C9-036D94144745}"/>
              </a:ext>
            </a:extLst>
          </p:cNvPr>
          <p:cNvSpPr>
            <a:spLocks noGrp="1"/>
          </p:cNvSpPr>
          <p:nvPr>
            <p:ph idx="1"/>
          </p:nvPr>
        </p:nvSpPr>
        <p:spPr/>
        <p:txBody>
          <a:bodyPr>
            <a:normAutofit fontScale="92500" lnSpcReduction="10000"/>
          </a:bodyPr>
          <a:lstStyle/>
          <a:p>
            <a:pPr marL="0" indent="0">
              <a:lnSpc>
                <a:spcPct val="100000"/>
              </a:lnSpc>
              <a:buNone/>
            </a:pPr>
            <a:r>
              <a:rPr lang="de-AT" dirty="0"/>
              <a:t>berücksichtigt ökologische, soziale und ökonomische Aspekte entlang des gesamten Produktlebenszyklus:</a:t>
            </a:r>
          </a:p>
          <a:p>
            <a:pPr marL="0" indent="0">
              <a:lnSpc>
                <a:spcPct val="100000"/>
              </a:lnSpc>
              <a:buNone/>
            </a:pPr>
            <a:endParaRPr lang="de-AT" dirty="0"/>
          </a:p>
          <a:p>
            <a:r>
              <a:rPr lang="de-AT" dirty="0"/>
              <a:t>Transparenz über Herkunft und Produktionsbedingungen</a:t>
            </a:r>
          </a:p>
          <a:p>
            <a:r>
              <a:rPr lang="de-AT" dirty="0"/>
              <a:t>Vermeidung von Überproduktion</a:t>
            </a:r>
          </a:p>
          <a:p>
            <a:r>
              <a:rPr lang="de-AT" dirty="0"/>
              <a:t>Faire Arbeitsbedingungen und soziale Standards</a:t>
            </a:r>
          </a:p>
          <a:p>
            <a:r>
              <a:rPr lang="de-AT" dirty="0"/>
              <a:t>Ressourcenschonung und CO₂-Reduktion in Transport &amp; Produktion</a:t>
            </a:r>
          </a:p>
          <a:p>
            <a:r>
              <a:rPr lang="de-AT" dirty="0"/>
              <a:t>Einhaltung von Umwelt- und Sozialstandards (z. B. Lieferkettengesetz)</a:t>
            </a:r>
          </a:p>
          <a:p>
            <a:endParaRPr lang="de-AT" dirty="0"/>
          </a:p>
          <a:p>
            <a:pPr marL="0" indent="0">
              <a:buNone/>
            </a:pPr>
            <a:r>
              <a:rPr lang="de-AT" dirty="0"/>
              <a:t>Beispiel:</a:t>
            </a:r>
          </a:p>
          <a:p>
            <a:pPr marL="0" indent="0">
              <a:buNone/>
            </a:pPr>
            <a:r>
              <a:rPr lang="de-AT" dirty="0"/>
              <a:t>VAUDE – deutscher Outdoor-Ausrüster: faire und nachhaltige Lieferkette in Textilbranche</a:t>
            </a:r>
          </a:p>
        </p:txBody>
      </p:sp>
      <p:sp>
        <p:nvSpPr>
          <p:cNvPr id="3" name="Titel 2">
            <a:extLst>
              <a:ext uri="{FF2B5EF4-FFF2-40B4-BE49-F238E27FC236}">
                <a16:creationId xmlns:a16="http://schemas.microsoft.com/office/drawing/2014/main" id="{08B66A46-035D-70C1-04EB-99E19E69558B}"/>
              </a:ext>
            </a:extLst>
          </p:cNvPr>
          <p:cNvSpPr>
            <a:spLocks noGrp="1"/>
          </p:cNvSpPr>
          <p:nvPr>
            <p:ph type="title"/>
          </p:nvPr>
        </p:nvSpPr>
        <p:spPr/>
        <p:txBody>
          <a:bodyPr/>
          <a:lstStyle/>
          <a:p>
            <a:r>
              <a:rPr lang="de-AT" dirty="0"/>
              <a:t>Nachhaltige Lieferketten</a:t>
            </a:r>
          </a:p>
        </p:txBody>
      </p:sp>
    </p:spTree>
    <p:extLst>
      <p:ext uri="{BB962C8B-B14F-4D97-AF65-F5344CB8AC3E}">
        <p14:creationId xmlns:p14="http://schemas.microsoft.com/office/powerpoint/2010/main" val="145121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5193-FD02-0FD1-D22F-56379E0BAB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7F447-E540-7C8C-C4BB-97F3D77B614D}"/>
              </a:ext>
            </a:extLst>
          </p:cNvPr>
          <p:cNvSpPr>
            <a:spLocks noGrp="1"/>
          </p:cNvSpPr>
          <p:nvPr>
            <p:ph idx="1"/>
          </p:nvPr>
        </p:nvSpPr>
        <p:spPr>
          <a:xfrm>
            <a:off x="939800" y="1775011"/>
            <a:ext cx="10515600" cy="4222377"/>
          </a:xfrm>
        </p:spPr>
        <p:txBody>
          <a:bodyPr>
            <a:noAutofit/>
          </a:bodyPr>
          <a:lstStyle/>
          <a:p>
            <a:pPr>
              <a:lnSpc>
                <a:spcPct val="150000"/>
              </a:lnSpc>
            </a:pPr>
            <a:r>
              <a:rPr lang="de-AT" sz="2200" dirty="0"/>
              <a:t>Elektrischer Antrieb</a:t>
            </a:r>
          </a:p>
          <a:p>
            <a:pPr>
              <a:lnSpc>
                <a:spcPct val="150000"/>
              </a:lnSpc>
            </a:pPr>
            <a:r>
              <a:rPr lang="de-AT" sz="2200" dirty="0"/>
              <a:t>Wasserstoff</a:t>
            </a:r>
          </a:p>
          <a:p>
            <a:pPr>
              <a:lnSpc>
                <a:spcPct val="150000"/>
              </a:lnSpc>
            </a:pPr>
            <a:r>
              <a:rPr lang="de-AT" sz="2200" dirty="0"/>
              <a:t>Hybridsysteme</a:t>
            </a:r>
          </a:p>
          <a:p>
            <a:pPr>
              <a:lnSpc>
                <a:spcPct val="150000"/>
              </a:lnSpc>
            </a:pPr>
            <a:r>
              <a:rPr lang="de-AT" sz="2200" dirty="0"/>
              <a:t>Biokraftstoffe</a:t>
            </a:r>
          </a:p>
          <a:p>
            <a:pPr>
              <a:lnSpc>
                <a:spcPct val="150000"/>
              </a:lnSpc>
            </a:pPr>
            <a:r>
              <a:rPr lang="de-AT" sz="2200" dirty="0"/>
              <a:t>E-Fuels (synthetische Kraftstoffe)</a:t>
            </a:r>
          </a:p>
          <a:p>
            <a:pPr>
              <a:lnSpc>
                <a:spcPct val="150000"/>
              </a:lnSpc>
            </a:pPr>
            <a:r>
              <a:rPr lang="de-AT" sz="2200" dirty="0"/>
              <a:t>Methanol und Ammoniak</a:t>
            </a:r>
          </a:p>
          <a:p>
            <a:pPr>
              <a:lnSpc>
                <a:spcPct val="150000"/>
              </a:lnSpc>
            </a:pPr>
            <a:r>
              <a:rPr lang="de-AT" sz="2200" dirty="0"/>
              <a:t>Multimodale Transportlösungen</a:t>
            </a:r>
          </a:p>
          <a:p>
            <a:endParaRPr lang="de-AT" sz="3200" dirty="0"/>
          </a:p>
        </p:txBody>
      </p:sp>
      <p:sp>
        <p:nvSpPr>
          <p:cNvPr id="2" name="Title 1">
            <a:extLst>
              <a:ext uri="{FF2B5EF4-FFF2-40B4-BE49-F238E27FC236}">
                <a16:creationId xmlns:a16="http://schemas.microsoft.com/office/drawing/2014/main" id="{55A04266-5E92-A27C-9610-9AC7E83E6156}"/>
              </a:ext>
            </a:extLst>
          </p:cNvPr>
          <p:cNvSpPr>
            <a:spLocks noGrp="1"/>
          </p:cNvSpPr>
          <p:nvPr>
            <p:ph type="title"/>
          </p:nvPr>
        </p:nvSpPr>
        <p:spPr/>
        <p:txBody>
          <a:bodyPr>
            <a:normAutofit/>
          </a:bodyPr>
          <a:lstStyle/>
          <a:p>
            <a:r>
              <a:rPr lang="de-AT" dirty="0"/>
              <a:t>Alternative Antriebssysteme</a:t>
            </a:r>
          </a:p>
        </p:txBody>
      </p:sp>
    </p:spTree>
    <p:extLst>
      <p:ext uri="{BB962C8B-B14F-4D97-AF65-F5344CB8AC3E}">
        <p14:creationId xmlns:p14="http://schemas.microsoft.com/office/powerpoint/2010/main" val="858686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E77ECE-6B7F-6CB3-46BB-3B2DFACFF57C}"/>
              </a:ext>
            </a:extLst>
          </p:cNvPr>
          <p:cNvSpPr>
            <a:spLocks noGrp="1"/>
          </p:cNvSpPr>
          <p:nvPr>
            <p:ph idx="1"/>
          </p:nvPr>
        </p:nvSpPr>
        <p:spPr>
          <a:xfrm>
            <a:off x="939800" y="1615055"/>
            <a:ext cx="10515600" cy="3911404"/>
          </a:xfrm>
        </p:spPr>
        <p:txBody>
          <a:bodyPr>
            <a:noAutofit/>
          </a:bodyPr>
          <a:lstStyle/>
          <a:p>
            <a:pPr marL="0" lvl="0" indent="0">
              <a:lnSpc>
                <a:spcPct val="150000"/>
              </a:lnSpc>
              <a:buNone/>
            </a:pPr>
            <a:r>
              <a:rPr lang="de-DE" altLang="de-DE" sz="2400" dirty="0"/>
              <a:t>Elektromobilität:</a:t>
            </a:r>
          </a:p>
          <a:p>
            <a:pPr>
              <a:lnSpc>
                <a:spcPct val="150000"/>
              </a:lnSpc>
            </a:pPr>
            <a:r>
              <a:rPr lang="de-DE" altLang="de-DE" sz="2400" dirty="0"/>
              <a:t>Reduktion von CO</a:t>
            </a:r>
            <a:r>
              <a:rPr lang="de-DE" altLang="de-DE" sz="2400" baseline="-25000" dirty="0"/>
              <a:t>2</a:t>
            </a:r>
            <a:r>
              <a:rPr lang="de-DE" altLang="de-DE" sz="2400" dirty="0"/>
              <a:t>-Emissionen und Lärm</a:t>
            </a:r>
          </a:p>
          <a:p>
            <a:pPr>
              <a:lnSpc>
                <a:spcPct val="150000"/>
              </a:lnSpc>
            </a:pPr>
            <a:r>
              <a:rPr lang="de-DE" altLang="de-DE" sz="2400" dirty="0"/>
              <a:t>Einsatz im urbanen Raum</a:t>
            </a:r>
          </a:p>
          <a:p>
            <a:pPr>
              <a:lnSpc>
                <a:spcPct val="150000"/>
              </a:lnSpc>
            </a:pPr>
            <a:r>
              <a:rPr lang="de-DE" altLang="de-DE" sz="2400" dirty="0"/>
              <a:t>Herausforderungen: begrenzte Reichweite, Ladezeiten und Ladeinfrastruktur, höhere Anschaffungskosten</a:t>
            </a:r>
          </a:p>
          <a:p>
            <a:pPr>
              <a:lnSpc>
                <a:spcPct val="150000"/>
              </a:lnSpc>
            </a:pPr>
            <a:r>
              <a:rPr lang="de-AT" altLang="de-DE" sz="2400" dirty="0"/>
              <a:t>Potenzial durch Digitalisierung, autonomes Fahren und alternative Stromquellen</a:t>
            </a:r>
            <a:r>
              <a:rPr lang="de-DE" altLang="de-DE" sz="2400" dirty="0"/>
              <a:t> </a:t>
            </a:r>
          </a:p>
        </p:txBody>
      </p:sp>
      <p:sp>
        <p:nvSpPr>
          <p:cNvPr id="2" name="Title 1">
            <a:extLst>
              <a:ext uri="{FF2B5EF4-FFF2-40B4-BE49-F238E27FC236}">
                <a16:creationId xmlns:a16="http://schemas.microsoft.com/office/drawing/2014/main" id="{43A38558-C4C4-5908-3A86-54F2EAD00AC9}"/>
              </a:ext>
            </a:extLst>
          </p:cNvPr>
          <p:cNvSpPr>
            <a:spLocks noGrp="1"/>
          </p:cNvSpPr>
          <p:nvPr>
            <p:ph type="title"/>
          </p:nvPr>
        </p:nvSpPr>
        <p:spPr/>
        <p:txBody>
          <a:bodyPr>
            <a:normAutofit/>
          </a:bodyPr>
          <a:lstStyle/>
          <a:p>
            <a:r>
              <a:rPr lang="de-AT" dirty="0"/>
              <a:t>Elektromobilität</a:t>
            </a:r>
          </a:p>
        </p:txBody>
      </p:sp>
      <p:pic>
        <p:nvPicPr>
          <p:cNvPr id="6" name="Picture 5">
            <a:extLst>
              <a:ext uri="{FF2B5EF4-FFF2-40B4-BE49-F238E27FC236}">
                <a16:creationId xmlns:a16="http://schemas.microsoft.com/office/drawing/2014/main" id="{4C3E36B8-5ECE-2104-AC25-61B0996D91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1888" y="1440165"/>
            <a:ext cx="1988835" cy="1988835"/>
          </a:xfrm>
          <a:prstGeom prst="rect">
            <a:avLst/>
          </a:prstGeom>
        </p:spPr>
      </p:pic>
      <p:sp>
        <p:nvSpPr>
          <p:cNvPr id="7" name="Textfeld 12">
            <a:extLst>
              <a:ext uri="{FF2B5EF4-FFF2-40B4-BE49-F238E27FC236}">
                <a16:creationId xmlns:a16="http://schemas.microsoft.com/office/drawing/2014/main" id="{DE1423DD-1910-B9AF-0C64-9572A5C7E53A}"/>
              </a:ext>
            </a:extLst>
          </p:cNvPr>
          <p:cNvSpPr txBox="1"/>
          <p:nvPr/>
        </p:nvSpPr>
        <p:spPr>
          <a:xfrm>
            <a:off x="866874" y="6527765"/>
            <a:ext cx="1396757" cy="215444"/>
          </a:xfrm>
          <a:prstGeom prst="rect">
            <a:avLst/>
          </a:prstGeom>
          <a:noFill/>
        </p:spPr>
        <p:txBody>
          <a:bodyPr wrap="square">
            <a:spAutoFit/>
          </a:bodyPr>
          <a:lstStyle/>
          <a:p>
            <a:r>
              <a:rPr lang="de-AT" sz="800" dirty="0">
                <a:latin typeface="Mangal Pro" panose="00000500000000000000" pitchFamily="2" charset="0"/>
                <a:cs typeface="Mangal Pro" panose="00000500000000000000" pitchFamily="2" charset="0"/>
              </a:rPr>
              <a:t>Bild: </a:t>
            </a:r>
            <a:r>
              <a:rPr lang="de-AT" sz="800" dirty="0" err="1">
                <a:latin typeface="Mangal Pro" panose="00000500000000000000" pitchFamily="2" charset="0"/>
                <a:cs typeface="Mangal Pro" panose="00000500000000000000" pitchFamily="2" charset="0"/>
              </a:rPr>
              <a:t>Flaticon</a:t>
            </a:r>
            <a:endParaRPr lang="de-AT" sz="800" dirty="0">
              <a:latin typeface="Mangal Pro" panose="00000500000000000000" pitchFamily="2" charset="0"/>
              <a:cs typeface="Mangal Pro" panose="00000500000000000000" pitchFamily="2" charset="0"/>
            </a:endParaRPr>
          </a:p>
        </p:txBody>
      </p:sp>
    </p:spTree>
    <p:extLst>
      <p:ext uri="{BB962C8B-B14F-4D97-AF65-F5344CB8AC3E}">
        <p14:creationId xmlns:p14="http://schemas.microsoft.com/office/powerpoint/2010/main" val="3487666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CDB88-CFF2-8AB4-B8FA-0AEE13C6D00F}"/>
              </a:ext>
            </a:extLst>
          </p:cNvPr>
          <p:cNvSpPr>
            <a:spLocks noGrp="1"/>
          </p:cNvSpPr>
          <p:nvPr>
            <p:ph type="title"/>
          </p:nvPr>
        </p:nvSpPr>
        <p:spPr/>
        <p:txBody>
          <a:bodyPr/>
          <a:lstStyle/>
          <a:p>
            <a:r>
              <a:rPr lang="de-AT" dirty="0"/>
              <a:t>Video: Österreichische Post</a:t>
            </a:r>
          </a:p>
        </p:txBody>
      </p:sp>
      <p:pic>
        <p:nvPicPr>
          <p:cNvPr id="6" name="Onlinemedien 5" title="FINALIST 2025 - Österreichischer Logistik-Preis: Österreichische Post | VNL">
            <a:hlinkClick r:id="" action="ppaction://media"/>
            <a:extLst>
              <a:ext uri="{FF2B5EF4-FFF2-40B4-BE49-F238E27FC236}">
                <a16:creationId xmlns:a16="http://schemas.microsoft.com/office/drawing/2014/main" id="{E16E314B-9C47-B929-BE4C-DEAF3F82CAC7}"/>
              </a:ext>
            </a:extLst>
          </p:cNvPr>
          <p:cNvPicPr>
            <a:picLocks noGrp="1" noRot="1" noChangeAspect="1"/>
          </p:cNvPicPr>
          <p:nvPr>
            <p:ph idx="1"/>
            <a:videoFile r:link="rId1"/>
          </p:nvPr>
        </p:nvPicPr>
        <p:blipFill>
          <a:blip r:embed="rId4"/>
          <a:stretch>
            <a:fillRect/>
          </a:stretch>
        </p:blipFill>
        <p:spPr>
          <a:xfrm>
            <a:off x="573206" y="2060812"/>
            <a:ext cx="3120350" cy="1763043"/>
          </a:xfrm>
          <a:prstGeom prst="rect">
            <a:avLst/>
          </a:prstGeom>
        </p:spPr>
      </p:pic>
      <p:sp>
        <p:nvSpPr>
          <p:cNvPr id="4" name="Textfeld 3">
            <a:extLst>
              <a:ext uri="{FF2B5EF4-FFF2-40B4-BE49-F238E27FC236}">
                <a16:creationId xmlns:a16="http://schemas.microsoft.com/office/drawing/2014/main" id="{C39C48AC-1632-67CF-42E0-590EC8ABA7C3}"/>
              </a:ext>
            </a:extLst>
          </p:cNvPr>
          <p:cNvSpPr txBox="1"/>
          <p:nvPr/>
        </p:nvSpPr>
        <p:spPr>
          <a:xfrm>
            <a:off x="573206" y="3932127"/>
            <a:ext cx="3248167" cy="646331"/>
          </a:xfrm>
          <a:prstGeom prst="rect">
            <a:avLst/>
          </a:prstGeom>
          <a:noFill/>
        </p:spPr>
        <p:txBody>
          <a:bodyPr wrap="square" rtlCol="0">
            <a:spAutoFit/>
          </a:bodyPr>
          <a:lstStyle/>
          <a:p>
            <a:r>
              <a:rPr lang="de-AT" dirty="0">
                <a:hlinkClick r:id="rId5"/>
              </a:rPr>
              <a:t>https://www.youtube.com/watch?v=FSwgIewm3ns</a:t>
            </a:r>
            <a:endParaRPr lang="de-AT" dirty="0"/>
          </a:p>
        </p:txBody>
      </p:sp>
      <p:sp>
        <p:nvSpPr>
          <p:cNvPr id="3" name="Inhaltsplatzhalter 2">
            <a:extLst>
              <a:ext uri="{FF2B5EF4-FFF2-40B4-BE49-F238E27FC236}">
                <a16:creationId xmlns:a16="http://schemas.microsoft.com/office/drawing/2014/main" id="{E7835A44-04F5-F234-D298-8F7F6D40F644}"/>
              </a:ext>
            </a:extLst>
          </p:cNvPr>
          <p:cNvSpPr txBox="1">
            <a:spLocks/>
          </p:cNvSpPr>
          <p:nvPr/>
        </p:nvSpPr>
        <p:spPr>
          <a:xfrm>
            <a:off x="4029814" y="2060812"/>
            <a:ext cx="7740909" cy="3634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AT" b="1" dirty="0"/>
              <a:t>Beantworte im Anschluss folgende Fragen:</a:t>
            </a:r>
            <a:endParaRPr lang="de-AT" dirty="0"/>
          </a:p>
          <a:p>
            <a:pPr marL="0" indent="0">
              <a:lnSpc>
                <a:spcPct val="100000"/>
              </a:lnSpc>
              <a:spcBef>
                <a:spcPts val="300"/>
              </a:spcBef>
              <a:spcAft>
                <a:spcPts val="300"/>
              </a:spcAft>
              <a:buNone/>
            </a:pPr>
            <a:endParaRPr lang="de-AT" dirty="0"/>
          </a:p>
          <a:p>
            <a:pPr>
              <a:lnSpc>
                <a:spcPct val="100000"/>
              </a:lnSpc>
              <a:spcBef>
                <a:spcPts val="300"/>
              </a:spcBef>
              <a:spcAft>
                <a:spcPts val="300"/>
              </a:spcAft>
            </a:pPr>
            <a:r>
              <a:rPr lang="de-AT" dirty="0"/>
              <a:t>Welche Maßnahmen setzte die </a:t>
            </a:r>
            <a:r>
              <a:rPr lang="de-AT" dirty="0" err="1"/>
              <a:t>Östereichische</a:t>
            </a:r>
            <a:r>
              <a:rPr lang="de-AT" dirty="0"/>
              <a:t> Post um die höhere Anzahl an Paketen abwickeln zu können?</a:t>
            </a:r>
          </a:p>
          <a:p>
            <a:pPr>
              <a:lnSpc>
                <a:spcPct val="100000"/>
              </a:lnSpc>
              <a:spcBef>
                <a:spcPts val="300"/>
              </a:spcBef>
              <a:spcAft>
                <a:spcPts val="300"/>
              </a:spcAft>
            </a:pPr>
            <a:r>
              <a:rPr lang="de-AT" dirty="0"/>
              <a:t>Was ist ein Auto-</a:t>
            </a:r>
            <a:r>
              <a:rPr lang="de-AT" dirty="0" err="1"/>
              <a:t>Unloader</a:t>
            </a:r>
            <a:r>
              <a:rPr lang="de-AT" dirty="0"/>
              <a:t>?</a:t>
            </a:r>
          </a:p>
          <a:p>
            <a:pPr>
              <a:lnSpc>
                <a:spcPct val="100000"/>
              </a:lnSpc>
              <a:spcBef>
                <a:spcPts val="300"/>
              </a:spcBef>
              <a:spcAft>
                <a:spcPts val="300"/>
              </a:spcAft>
            </a:pPr>
            <a:r>
              <a:rPr lang="de-AT" dirty="0"/>
              <a:t>Wie wird eine nachhaltige Zustellung auf der letzten Meile (last </a:t>
            </a:r>
            <a:r>
              <a:rPr lang="de-AT" dirty="0" err="1"/>
              <a:t>mile</a:t>
            </a:r>
            <a:r>
              <a:rPr lang="de-AT" dirty="0"/>
              <a:t>) ermöglicht?</a:t>
            </a:r>
          </a:p>
        </p:txBody>
      </p:sp>
    </p:spTree>
    <p:extLst>
      <p:ext uri="{BB962C8B-B14F-4D97-AF65-F5344CB8AC3E}">
        <p14:creationId xmlns:p14="http://schemas.microsoft.com/office/powerpoint/2010/main" val="26645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10D84F06-8DC4-A507-5E71-EA158231AA41}"/>
              </a:ext>
            </a:extLst>
          </p:cNvPr>
          <p:cNvSpPr>
            <a:spLocks noGrp="1"/>
          </p:cNvSpPr>
          <p:nvPr>
            <p:ph idx="1"/>
          </p:nvPr>
        </p:nvSpPr>
        <p:spPr>
          <a:xfrm>
            <a:off x="838200" y="1640541"/>
            <a:ext cx="10515600" cy="4118147"/>
          </a:xfrm>
        </p:spPr>
        <p:txBody>
          <a:bodyPr>
            <a:normAutofit lnSpcReduction="10000"/>
          </a:bodyPr>
          <a:lstStyle/>
          <a:p>
            <a:pPr marL="0" indent="0">
              <a:buNone/>
            </a:pPr>
            <a:r>
              <a:rPr lang="de-AT" dirty="0"/>
              <a:t>Vorteile:</a:t>
            </a:r>
          </a:p>
          <a:p>
            <a:r>
              <a:rPr lang="de-AT" dirty="0"/>
              <a:t>Keine CO</a:t>
            </a:r>
            <a:r>
              <a:rPr lang="de-AT" baseline="-25000" dirty="0"/>
              <a:t>2</a:t>
            </a:r>
            <a:r>
              <a:rPr lang="de-AT" dirty="0"/>
              <a:t>- oder Stickstoff-Emissionen beim Fahren</a:t>
            </a:r>
          </a:p>
          <a:p>
            <a:r>
              <a:rPr lang="de-AT" dirty="0"/>
              <a:t>Keine Feinstaubbelastung</a:t>
            </a:r>
          </a:p>
          <a:p>
            <a:r>
              <a:rPr lang="de-AT" dirty="0"/>
              <a:t>Kann vollständig aus erneuerbarem Strom stammen (grüner Wasserstoff)</a:t>
            </a:r>
          </a:p>
          <a:p>
            <a:pPr marL="0" indent="0">
              <a:buNone/>
            </a:pPr>
            <a:endParaRPr lang="de-AT" dirty="0"/>
          </a:p>
          <a:p>
            <a:pPr marL="0" indent="0">
              <a:buNone/>
            </a:pPr>
            <a:r>
              <a:rPr lang="de-AT" dirty="0"/>
              <a:t>Nachteile:</a:t>
            </a:r>
          </a:p>
          <a:p>
            <a:pPr lvl="0"/>
            <a:r>
              <a:rPr lang="de-AT" sz="2000" dirty="0"/>
              <a:t>Großes Speichervolumen notwendig</a:t>
            </a:r>
          </a:p>
          <a:p>
            <a:pPr lvl="0"/>
            <a:r>
              <a:rPr lang="de-AT" sz="2000" dirty="0"/>
              <a:t>Hohe Sicherheitsanforderungen (leicht entzündlich)</a:t>
            </a:r>
          </a:p>
          <a:p>
            <a:pPr lvl="0"/>
            <a:r>
              <a:rPr lang="de-AT" sz="2000" dirty="0"/>
              <a:t>Wirkungsgrad in der Produktion: sehr energieintensiv</a:t>
            </a:r>
          </a:p>
          <a:p>
            <a:pPr lvl="0"/>
            <a:r>
              <a:rPr lang="de-AT" dirty="0"/>
              <a:t>Infrastruktur: hohe Kosten für Tankstellen, Sicherheitsanlagen</a:t>
            </a:r>
          </a:p>
          <a:p>
            <a:pPr lvl="0"/>
            <a:r>
              <a:rPr lang="de-AT" dirty="0"/>
              <a:t>Forschungsbedarf Brennstoffzellentechnologie</a:t>
            </a:r>
          </a:p>
          <a:p>
            <a:endParaRPr lang="de-AT" dirty="0"/>
          </a:p>
        </p:txBody>
      </p:sp>
      <p:sp>
        <p:nvSpPr>
          <p:cNvPr id="3" name="Titel 2">
            <a:extLst>
              <a:ext uri="{FF2B5EF4-FFF2-40B4-BE49-F238E27FC236}">
                <a16:creationId xmlns:a16="http://schemas.microsoft.com/office/drawing/2014/main" id="{54536CB3-3BB5-33F5-667B-76813C1C12BD}"/>
              </a:ext>
            </a:extLst>
          </p:cNvPr>
          <p:cNvSpPr>
            <a:spLocks noGrp="1"/>
          </p:cNvSpPr>
          <p:nvPr>
            <p:ph type="title"/>
          </p:nvPr>
        </p:nvSpPr>
        <p:spPr/>
        <p:txBody>
          <a:bodyPr/>
          <a:lstStyle/>
          <a:p>
            <a:r>
              <a:rPr lang="de-AT" dirty="0"/>
              <a:t>Wasserstoff</a:t>
            </a:r>
          </a:p>
        </p:txBody>
      </p:sp>
    </p:spTree>
    <p:extLst>
      <p:ext uri="{BB962C8B-B14F-4D97-AF65-F5344CB8AC3E}">
        <p14:creationId xmlns:p14="http://schemas.microsoft.com/office/powerpoint/2010/main" val="1913683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922371D-2D72-D493-702D-8699406FC639}"/>
              </a:ext>
            </a:extLst>
          </p:cNvPr>
          <p:cNvSpPr>
            <a:spLocks noGrp="1"/>
          </p:cNvSpPr>
          <p:nvPr>
            <p:ph idx="1"/>
          </p:nvPr>
        </p:nvSpPr>
        <p:spPr>
          <a:xfrm>
            <a:off x="838199" y="1659899"/>
            <a:ext cx="10806953" cy="3911404"/>
          </a:xfrm>
        </p:spPr>
        <p:txBody>
          <a:bodyPr/>
          <a:lstStyle/>
          <a:p>
            <a:pPr marL="0" indent="0">
              <a:buNone/>
            </a:pPr>
            <a:r>
              <a:rPr lang="de-AT" dirty="0"/>
              <a:t>EU-Ziel bis 2050: Verringerung der Treibhausgasemissionen im Verkehrssektor um 90%</a:t>
            </a:r>
          </a:p>
          <a:p>
            <a:endParaRPr lang="de-AT" dirty="0"/>
          </a:p>
        </p:txBody>
      </p:sp>
      <p:sp>
        <p:nvSpPr>
          <p:cNvPr id="3" name="Titel 2">
            <a:extLst>
              <a:ext uri="{FF2B5EF4-FFF2-40B4-BE49-F238E27FC236}">
                <a16:creationId xmlns:a16="http://schemas.microsoft.com/office/drawing/2014/main" id="{0D4162E0-A27D-6ED4-28D9-2BC064E98F67}"/>
              </a:ext>
            </a:extLst>
          </p:cNvPr>
          <p:cNvSpPr>
            <a:spLocks noGrp="1"/>
          </p:cNvSpPr>
          <p:nvPr>
            <p:ph type="title"/>
          </p:nvPr>
        </p:nvSpPr>
        <p:spPr/>
        <p:txBody>
          <a:bodyPr/>
          <a:lstStyle/>
          <a:p>
            <a:r>
              <a:rPr lang="de-AT" dirty="0"/>
              <a:t>Multimodale Transporte</a:t>
            </a:r>
          </a:p>
        </p:txBody>
      </p:sp>
      <p:grpSp>
        <p:nvGrpSpPr>
          <p:cNvPr id="4" name="Group 8" descr="Grafik unimodaler Verkehr: Absender - LKW - Empfänger">
            <a:extLst>
              <a:ext uri="{FF2B5EF4-FFF2-40B4-BE49-F238E27FC236}">
                <a16:creationId xmlns:a16="http://schemas.microsoft.com/office/drawing/2014/main" id="{ED7521C5-DDEF-3700-D647-F0A20903F4EA}"/>
              </a:ext>
            </a:extLst>
          </p:cNvPr>
          <p:cNvGrpSpPr/>
          <p:nvPr/>
        </p:nvGrpSpPr>
        <p:grpSpPr>
          <a:xfrm>
            <a:off x="924528" y="4071634"/>
            <a:ext cx="2965575" cy="756628"/>
            <a:chOff x="1160436" y="4556594"/>
            <a:chExt cx="4105435" cy="1084708"/>
          </a:xfrm>
        </p:grpSpPr>
        <p:pic>
          <p:nvPicPr>
            <p:cNvPr id="5" name="Picture 9" descr="A white building with green leaves and a chimney&#10;&#10;Description automatically generated">
              <a:extLst>
                <a:ext uri="{FF2B5EF4-FFF2-40B4-BE49-F238E27FC236}">
                  <a16:creationId xmlns:a16="http://schemas.microsoft.com/office/drawing/2014/main" id="{CA70493B-DEB5-D848-1BE9-FCB26239F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109" y="4556594"/>
              <a:ext cx="688419" cy="688419"/>
            </a:xfrm>
            <a:prstGeom prst="rect">
              <a:avLst/>
            </a:prstGeom>
          </p:spPr>
        </p:pic>
        <p:cxnSp>
          <p:nvCxnSpPr>
            <p:cNvPr id="6" name="Straight Arrow Connector 10">
              <a:extLst>
                <a:ext uri="{FF2B5EF4-FFF2-40B4-BE49-F238E27FC236}">
                  <a16:creationId xmlns:a16="http://schemas.microsoft.com/office/drawing/2014/main" id="{886BB782-1718-5862-5925-928022CF69E1}"/>
                </a:ext>
              </a:extLst>
            </p:cNvPr>
            <p:cNvCxnSpPr>
              <a:cxnSpLocks/>
            </p:cNvCxnSpPr>
            <p:nvPr/>
          </p:nvCxnSpPr>
          <p:spPr>
            <a:xfrm>
              <a:off x="2217097" y="5078888"/>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7" name="Picture 11" descr="A yellow and blue building with boxes on a conveyor belt&#10;&#10;Description automatically generated">
              <a:extLst>
                <a:ext uri="{FF2B5EF4-FFF2-40B4-BE49-F238E27FC236}">
                  <a16:creationId xmlns:a16="http://schemas.microsoft.com/office/drawing/2014/main" id="{C923C6DF-8A3A-5226-8CAF-974275DA33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203" y="4556594"/>
              <a:ext cx="687600" cy="687600"/>
            </a:xfrm>
            <a:prstGeom prst="rect">
              <a:avLst/>
            </a:prstGeom>
          </p:spPr>
        </p:pic>
        <p:sp>
          <p:nvSpPr>
            <p:cNvPr id="8" name="TextBox 13">
              <a:extLst>
                <a:ext uri="{FF2B5EF4-FFF2-40B4-BE49-F238E27FC236}">
                  <a16:creationId xmlns:a16="http://schemas.microsoft.com/office/drawing/2014/main" id="{CBD06AB6-3EFE-D44B-A49A-47F97FC91DE3}"/>
                </a:ext>
              </a:extLst>
            </p:cNvPr>
            <p:cNvSpPr txBox="1"/>
            <p:nvPr/>
          </p:nvSpPr>
          <p:spPr>
            <a:xfrm>
              <a:off x="1160436" y="5228733"/>
              <a:ext cx="1250683" cy="397107"/>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Absender</a:t>
              </a:r>
            </a:p>
          </p:txBody>
        </p:sp>
        <p:sp>
          <p:nvSpPr>
            <p:cNvPr id="9" name="TextBox 14">
              <a:extLst>
                <a:ext uri="{FF2B5EF4-FFF2-40B4-BE49-F238E27FC236}">
                  <a16:creationId xmlns:a16="http://schemas.microsoft.com/office/drawing/2014/main" id="{14B8E01B-67D9-0042-41F0-D98E7DBF0B34}"/>
                </a:ext>
              </a:extLst>
            </p:cNvPr>
            <p:cNvSpPr txBox="1"/>
            <p:nvPr/>
          </p:nvSpPr>
          <p:spPr>
            <a:xfrm>
              <a:off x="3834904" y="5244194"/>
              <a:ext cx="1430967" cy="397108"/>
            </a:xfrm>
            <a:prstGeom prst="rect">
              <a:avLst/>
            </a:prstGeom>
            <a:noFill/>
          </p:spPr>
          <p:txBody>
            <a:bodyPr wrap="square" rtlCol="0">
              <a:spAutoFit/>
            </a:bodyPr>
            <a:lstStyle/>
            <a:p>
              <a:pPr algn="ctr"/>
              <a:r>
                <a:rPr lang="de-AT" sz="1200" dirty="0">
                  <a:latin typeface="Mangal Pro" panose="00000500000000000000" pitchFamily="2" charset="0"/>
                  <a:cs typeface="Mangal Pro" panose="00000500000000000000" pitchFamily="2" charset="0"/>
                </a:rPr>
                <a:t>Empfänger</a:t>
              </a:r>
            </a:p>
          </p:txBody>
        </p:sp>
      </p:grpSp>
      <p:pic>
        <p:nvPicPr>
          <p:cNvPr id="10" name="Picture 2" descr="A blue truck with black background&#10;&#10;Description automatically generated">
            <a:extLst>
              <a:ext uri="{FF2B5EF4-FFF2-40B4-BE49-F238E27FC236}">
                <a16:creationId xmlns:a16="http://schemas.microsoft.com/office/drawing/2014/main" id="{31EA36AA-1D39-D83D-0326-C21B1EEA0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5344" y="4072067"/>
            <a:ext cx="382546" cy="369406"/>
          </a:xfrm>
          <a:prstGeom prst="rect">
            <a:avLst/>
          </a:prstGeom>
        </p:spPr>
      </p:pic>
      <p:pic>
        <p:nvPicPr>
          <p:cNvPr id="11" name="Picture 3" descr="A blue truck with black background&#10;&#10;Description automatically generated">
            <a:extLst>
              <a:ext uri="{FF2B5EF4-FFF2-40B4-BE49-F238E27FC236}">
                <a16:creationId xmlns:a16="http://schemas.microsoft.com/office/drawing/2014/main" id="{32AA9D78-8FDB-EF86-9E11-D453AA0C3D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6526" y="4060306"/>
            <a:ext cx="382546" cy="369406"/>
          </a:xfrm>
          <a:prstGeom prst="rect">
            <a:avLst/>
          </a:prstGeom>
        </p:spPr>
      </p:pic>
      <p:grpSp>
        <p:nvGrpSpPr>
          <p:cNvPr id="12" name="Group 15" descr="Grafik multimodaler Verkehr: Absender, Vorlauf mit LKW, Umschlag, Hauptlauf mit LKW, Schiff oder Zug, Umschlag, Nachlauf, Empfänger">
            <a:extLst>
              <a:ext uri="{FF2B5EF4-FFF2-40B4-BE49-F238E27FC236}">
                <a16:creationId xmlns:a16="http://schemas.microsoft.com/office/drawing/2014/main" id="{F875D8CE-101B-DA31-689B-C198CA730859}"/>
              </a:ext>
            </a:extLst>
          </p:cNvPr>
          <p:cNvGrpSpPr/>
          <p:nvPr/>
        </p:nvGrpSpPr>
        <p:grpSpPr>
          <a:xfrm>
            <a:off x="6050338" y="4071634"/>
            <a:ext cx="4718519" cy="1614908"/>
            <a:chOff x="6096001" y="4188134"/>
            <a:chExt cx="5051578" cy="1992460"/>
          </a:xfrm>
        </p:grpSpPr>
        <p:pic>
          <p:nvPicPr>
            <p:cNvPr id="13" name="Picture 16" descr="A white building with green leaves and a chimney&#10;&#10;Description automatically generated">
              <a:extLst>
                <a:ext uri="{FF2B5EF4-FFF2-40B4-BE49-F238E27FC236}">
                  <a16:creationId xmlns:a16="http://schemas.microsoft.com/office/drawing/2014/main" id="{95A28DAB-0A8C-1E02-2D67-ED347DCE33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215922"/>
              <a:ext cx="344619" cy="344619"/>
            </a:xfrm>
            <a:prstGeom prst="rect">
              <a:avLst/>
            </a:prstGeom>
          </p:spPr>
        </p:pic>
        <p:cxnSp>
          <p:nvCxnSpPr>
            <p:cNvPr id="14" name="Straight Arrow Connector 17">
              <a:extLst>
                <a:ext uri="{FF2B5EF4-FFF2-40B4-BE49-F238E27FC236}">
                  <a16:creationId xmlns:a16="http://schemas.microsoft.com/office/drawing/2014/main" id="{FA09D3C2-08C9-0568-DBE9-2E287F99515B}"/>
                </a:ext>
              </a:extLst>
            </p:cNvPr>
            <p:cNvCxnSpPr>
              <a:cxnSpLocks/>
            </p:cNvCxnSpPr>
            <p:nvPr/>
          </p:nvCxnSpPr>
          <p:spPr>
            <a:xfrm>
              <a:off x="6541754" y="4434341"/>
              <a:ext cx="641405" cy="24450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15" name="Picture 18" descr="A white building with green leaves and a chimney&#10;&#10;Description automatically generated">
              <a:extLst>
                <a:ext uri="{FF2B5EF4-FFF2-40B4-BE49-F238E27FC236}">
                  <a16:creationId xmlns:a16="http://schemas.microsoft.com/office/drawing/2014/main" id="{4F5B14B6-252A-3FED-629A-1189E11035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4649095"/>
              <a:ext cx="344619" cy="344619"/>
            </a:xfrm>
            <a:prstGeom prst="rect">
              <a:avLst/>
            </a:prstGeom>
          </p:spPr>
        </p:pic>
        <p:pic>
          <p:nvPicPr>
            <p:cNvPr id="16" name="Picture 19" descr="A white building with green leaves and a chimney&#10;&#10;Description automatically generated">
              <a:extLst>
                <a:ext uri="{FF2B5EF4-FFF2-40B4-BE49-F238E27FC236}">
                  <a16:creationId xmlns:a16="http://schemas.microsoft.com/office/drawing/2014/main" id="{BCBF8D5B-F960-32F1-7043-6AFB6437B5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7135" y="5067584"/>
              <a:ext cx="344619" cy="344619"/>
            </a:xfrm>
            <a:prstGeom prst="rect">
              <a:avLst/>
            </a:prstGeom>
          </p:spPr>
        </p:pic>
        <p:pic>
          <p:nvPicPr>
            <p:cNvPr id="17" name="Picture 20" descr="A yellow and blue building with boxes on a conveyor belt&#10;&#10;Description automatically generated">
              <a:extLst>
                <a:ext uri="{FF2B5EF4-FFF2-40B4-BE49-F238E27FC236}">
                  <a16:creationId xmlns:a16="http://schemas.microsoft.com/office/drawing/2014/main" id="{850A6519-8171-A5DA-9B5D-9AFCC3163C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196026"/>
              <a:ext cx="345600" cy="345600"/>
            </a:xfrm>
            <a:prstGeom prst="rect">
              <a:avLst/>
            </a:prstGeom>
          </p:spPr>
        </p:pic>
        <p:pic>
          <p:nvPicPr>
            <p:cNvPr id="18" name="Picture 21" descr="A yellow and blue building with boxes on a conveyor belt&#10;&#10;Description automatically generated">
              <a:extLst>
                <a:ext uri="{FF2B5EF4-FFF2-40B4-BE49-F238E27FC236}">
                  <a16:creationId xmlns:a16="http://schemas.microsoft.com/office/drawing/2014/main" id="{AA73B987-217F-7C09-60F1-B6A268851C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4592206"/>
              <a:ext cx="345600" cy="345600"/>
            </a:xfrm>
            <a:prstGeom prst="rect">
              <a:avLst/>
            </a:prstGeom>
          </p:spPr>
        </p:pic>
        <p:pic>
          <p:nvPicPr>
            <p:cNvPr id="19" name="Picture 22" descr="A yellow and blue building with boxes on a conveyor belt&#10;&#10;Description automatically generated">
              <a:extLst>
                <a:ext uri="{FF2B5EF4-FFF2-40B4-BE49-F238E27FC236}">
                  <a16:creationId xmlns:a16="http://schemas.microsoft.com/office/drawing/2014/main" id="{673D354E-5D06-E635-5BB6-20BED80B06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493" y="5011676"/>
              <a:ext cx="345600" cy="345600"/>
            </a:xfrm>
            <a:prstGeom prst="rect">
              <a:avLst/>
            </a:prstGeom>
          </p:spPr>
        </p:pic>
        <p:cxnSp>
          <p:nvCxnSpPr>
            <p:cNvPr id="20" name="Straight Arrow Connector 23">
              <a:extLst>
                <a:ext uri="{FF2B5EF4-FFF2-40B4-BE49-F238E27FC236}">
                  <a16:creationId xmlns:a16="http://schemas.microsoft.com/office/drawing/2014/main" id="{B0C7607C-4452-AFC7-8251-A8A62F6B59C4}"/>
                </a:ext>
              </a:extLst>
            </p:cNvPr>
            <p:cNvCxnSpPr>
              <a:cxnSpLocks/>
            </p:cNvCxnSpPr>
            <p:nvPr/>
          </p:nvCxnSpPr>
          <p:spPr>
            <a:xfrm>
              <a:off x="6541754" y="4875734"/>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4">
              <a:extLst>
                <a:ext uri="{FF2B5EF4-FFF2-40B4-BE49-F238E27FC236}">
                  <a16:creationId xmlns:a16="http://schemas.microsoft.com/office/drawing/2014/main" id="{D2CE1A32-A522-3D3C-09FD-31921860CDEF}"/>
                </a:ext>
              </a:extLst>
            </p:cNvPr>
            <p:cNvCxnSpPr>
              <a:cxnSpLocks/>
            </p:cNvCxnSpPr>
            <p:nvPr/>
          </p:nvCxnSpPr>
          <p:spPr>
            <a:xfrm flipV="1">
              <a:off x="6559273" y="5048202"/>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5">
              <a:extLst>
                <a:ext uri="{FF2B5EF4-FFF2-40B4-BE49-F238E27FC236}">
                  <a16:creationId xmlns:a16="http://schemas.microsoft.com/office/drawing/2014/main" id="{DA5F96D2-BA96-E019-75B3-8EDF4F1C1373}"/>
                </a:ext>
              </a:extLst>
            </p:cNvPr>
            <p:cNvCxnSpPr>
              <a:cxnSpLocks/>
            </p:cNvCxnSpPr>
            <p:nvPr/>
          </p:nvCxnSpPr>
          <p:spPr>
            <a:xfrm flipV="1">
              <a:off x="9991097" y="4391610"/>
              <a:ext cx="641405" cy="22041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6">
              <a:extLst>
                <a:ext uri="{FF2B5EF4-FFF2-40B4-BE49-F238E27FC236}">
                  <a16:creationId xmlns:a16="http://schemas.microsoft.com/office/drawing/2014/main" id="{B9F84E61-AC8C-E38A-B3A1-F4DD4DCF7ADD}"/>
                </a:ext>
              </a:extLst>
            </p:cNvPr>
            <p:cNvCxnSpPr>
              <a:cxnSpLocks/>
            </p:cNvCxnSpPr>
            <p:nvPr/>
          </p:nvCxnSpPr>
          <p:spPr>
            <a:xfrm flipV="1">
              <a:off x="9991097" y="4772907"/>
              <a:ext cx="641405"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7">
              <a:extLst>
                <a:ext uri="{FF2B5EF4-FFF2-40B4-BE49-F238E27FC236}">
                  <a16:creationId xmlns:a16="http://schemas.microsoft.com/office/drawing/2014/main" id="{5015FC8D-758D-8BB0-441C-E9AFC5FF1A39}"/>
                </a:ext>
              </a:extLst>
            </p:cNvPr>
            <p:cNvCxnSpPr>
              <a:cxnSpLocks/>
            </p:cNvCxnSpPr>
            <p:nvPr/>
          </p:nvCxnSpPr>
          <p:spPr>
            <a:xfrm>
              <a:off x="10008616" y="4945375"/>
              <a:ext cx="606365" cy="26408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25" name="Picture 28" descr="A blue storage shed with boxes&#10;&#10;Description automatically generated">
              <a:extLst>
                <a:ext uri="{FF2B5EF4-FFF2-40B4-BE49-F238E27FC236}">
                  <a16:creationId xmlns:a16="http://schemas.microsoft.com/office/drawing/2014/main" id="{646D3B6D-6194-51D6-5DFF-F12F26A6E1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1629" y="4727594"/>
              <a:ext cx="345600" cy="345600"/>
            </a:xfrm>
            <a:prstGeom prst="rect">
              <a:avLst/>
            </a:prstGeom>
          </p:spPr>
        </p:pic>
        <p:pic>
          <p:nvPicPr>
            <p:cNvPr id="26" name="Picture 29" descr="A blue storage shed with boxes&#10;&#10;Description automatically generated">
              <a:extLst>
                <a:ext uri="{FF2B5EF4-FFF2-40B4-BE49-F238E27FC236}">
                  <a16:creationId xmlns:a16="http://schemas.microsoft.com/office/drawing/2014/main" id="{7E9DA306-1A90-A269-F0D1-4CD155327B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61980" y="4703916"/>
              <a:ext cx="345600" cy="345600"/>
            </a:xfrm>
            <a:prstGeom prst="rect">
              <a:avLst/>
            </a:prstGeom>
          </p:spPr>
        </p:pic>
        <p:pic>
          <p:nvPicPr>
            <p:cNvPr id="27" name="Picture 30" descr="A blue and black logo&#10;&#10;Description automatically generated">
              <a:extLst>
                <a:ext uri="{FF2B5EF4-FFF2-40B4-BE49-F238E27FC236}">
                  <a16:creationId xmlns:a16="http://schemas.microsoft.com/office/drawing/2014/main" id="{B3A4DA75-96F2-CBB1-F4AE-527722B5844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81364" y="4900394"/>
              <a:ext cx="687600" cy="687600"/>
            </a:xfrm>
            <a:prstGeom prst="rect">
              <a:avLst/>
            </a:prstGeom>
          </p:spPr>
        </p:pic>
        <p:pic>
          <p:nvPicPr>
            <p:cNvPr id="28" name="Picture 31" descr="A blue truck with black background&#10;&#10;Description automatically generated">
              <a:extLst>
                <a:ext uri="{FF2B5EF4-FFF2-40B4-BE49-F238E27FC236}">
                  <a16:creationId xmlns:a16="http://schemas.microsoft.com/office/drawing/2014/main" id="{09E97CDF-9C7F-5FF2-0D0F-912E922036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35242" y="4890360"/>
              <a:ext cx="687600" cy="687600"/>
            </a:xfrm>
            <a:prstGeom prst="rect">
              <a:avLst/>
            </a:prstGeom>
          </p:spPr>
        </p:pic>
        <p:pic>
          <p:nvPicPr>
            <p:cNvPr id="29" name="Picture 32" descr="A ship with containers on it&#10;&#10;Description automatically generated">
              <a:extLst>
                <a:ext uri="{FF2B5EF4-FFF2-40B4-BE49-F238E27FC236}">
                  <a16:creationId xmlns:a16="http://schemas.microsoft.com/office/drawing/2014/main" id="{1454E22A-DE81-5D82-B8FF-F0CD4B44E6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75033" y="4188134"/>
              <a:ext cx="687600" cy="687600"/>
            </a:xfrm>
            <a:prstGeom prst="rect">
              <a:avLst/>
            </a:prstGeom>
          </p:spPr>
        </p:pic>
        <p:cxnSp>
          <p:nvCxnSpPr>
            <p:cNvPr id="30" name="Straight Arrow Connector 33">
              <a:extLst>
                <a:ext uri="{FF2B5EF4-FFF2-40B4-BE49-F238E27FC236}">
                  <a16:creationId xmlns:a16="http://schemas.microsoft.com/office/drawing/2014/main" id="{8B7F9403-66C0-96D2-E7A0-A276A46202D9}"/>
                </a:ext>
              </a:extLst>
            </p:cNvPr>
            <p:cNvCxnSpPr>
              <a:cxnSpLocks/>
            </p:cNvCxnSpPr>
            <p:nvPr/>
          </p:nvCxnSpPr>
          <p:spPr>
            <a:xfrm>
              <a:off x="7731367" y="4911596"/>
              <a:ext cx="1749422"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pic>
          <p:nvPicPr>
            <p:cNvPr id="31" name="Picture 34" descr="A blue truck with black background&#10;&#10;Description automatically generated">
              <a:extLst>
                <a:ext uri="{FF2B5EF4-FFF2-40B4-BE49-F238E27FC236}">
                  <a16:creationId xmlns:a16="http://schemas.microsoft.com/office/drawing/2014/main" id="{34CA7603-829E-AD59-8F1E-112B315C8D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210993"/>
              <a:ext cx="345600" cy="345600"/>
            </a:xfrm>
            <a:prstGeom prst="rect">
              <a:avLst/>
            </a:prstGeom>
          </p:spPr>
        </p:pic>
        <p:pic>
          <p:nvPicPr>
            <p:cNvPr id="32" name="Picture 35" descr="A blue truck with black background&#10;&#10;Description automatically generated">
              <a:extLst>
                <a:ext uri="{FF2B5EF4-FFF2-40B4-BE49-F238E27FC236}">
                  <a16:creationId xmlns:a16="http://schemas.microsoft.com/office/drawing/2014/main" id="{2F83212B-D5AD-2463-AE1A-C21B9E977C7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574048"/>
              <a:ext cx="345600" cy="345600"/>
            </a:xfrm>
            <a:prstGeom prst="rect">
              <a:avLst/>
            </a:prstGeom>
          </p:spPr>
        </p:pic>
        <p:pic>
          <p:nvPicPr>
            <p:cNvPr id="33" name="Picture 36" descr="A blue truck with black background&#10;&#10;Description automatically generated">
              <a:extLst>
                <a:ext uri="{FF2B5EF4-FFF2-40B4-BE49-F238E27FC236}">
                  <a16:creationId xmlns:a16="http://schemas.microsoft.com/office/drawing/2014/main" id="{AD0BAEAB-45BF-248E-6A52-15B378FF2F5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19748" y="4894784"/>
              <a:ext cx="345600" cy="345600"/>
            </a:xfrm>
            <a:prstGeom prst="rect">
              <a:avLst/>
            </a:prstGeom>
          </p:spPr>
        </p:pic>
        <p:pic>
          <p:nvPicPr>
            <p:cNvPr id="34" name="Picture 37" descr="A blue truck with black background&#10;&#10;Description automatically generated">
              <a:extLst>
                <a:ext uri="{FF2B5EF4-FFF2-40B4-BE49-F238E27FC236}">
                  <a16:creationId xmlns:a16="http://schemas.microsoft.com/office/drawing/2014/main" id="{50D0A994-1A58-D710-30D1-46AFFFFC853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202595"/>
              <a:ext cx="345600" cy="345600"/>
            </a:xfrm>
            <a:prstGeom prst="rect">
              <a:avLst/>
            </a:prstGeom>
          </p:spPr>
        </p:pic>
        <p:pic>
          <p:nvPicPr>
            <p:cNvPr id="35" name="Picture 38" descr="A blue truck with black background&#10;&#10;Description automatically generated">
              <a:extLst>
                <a:ext uri="{FF2B5EF4-FFF2-40B4-BE49-F238E27FC236}">
                  <a16:creationId xmlns:a16="http://schemas.microsoft.com/office/drawing/2014/main" id="{14761E62-EE9D-FCB1-70BE-2409B165D4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783919"/>
              <a:ext cx="345600" cy="345600"/>
            </a:xfrm>
            <a:prstGeom prst="rect">
              <a:avLst/>
            </a:prstGeom>
          </p:spPr>
        </p:pic>
        <p:pic>
          <p:nvPicPr>
            <p:cNvPr id="36" name="Picture 39" descr="A blue truck with black background&#10;&#10;Description automatically generated">
              <a:extLst>
                <a:ext uri="{FF2B5EF4-FFF2-40B4-BE49-F238E27FC236}">
                  <a16:creationId xmlns:a16="http://schemas.microsoft.com/office/drawing/2014/main" id="{86CB0768-C350-EDE3-5CD2-39B011451C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214917" y="4488161"/>
              <a:ext cx="345600" cy="345600"/>
            </a:xfrm>
            <a:prstGeom prst="rect">
              <a:avLst/>
            </a:prstGeom>
          </p:spPr>
        </p:pic>
        <p:sp>
          <p:nvSpPr>
            <p:cNvPr id="37" name="TextBox 40">
              <a:extLst>
                <a:ext uri="{FF2B5EF4-FFF2-40B4-BE49-F238E27FC236}">
                  <a16:creationId xmlns:a16="http://schemas.microsoft.com/office/drawing/2014/main" id="{B3EBFAC6-555C-54DF-01CF-D095DFA7B794}"/>
                </a:ext>
              </a:extLst>
            </p:cNvPr>
            <p:cNvSpPr txBox="1"/>
            <p:nvPr/>
          </p:nvSpPr>
          <p:spPr>
            <a:xfrm>
              <a:off x="6096001" y="5393803"/>
              <a:ext cx="830132"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Vorlauf</a:t>
              </a:r>
            </a:p>
          </p:txBody>
        </p:sp>
        <p:sp>
          <p:nvSpPr>
            <p:cNvPr id="38" name="TextBox 41">
              <a:extLst>
                <a:ext uri="{FF2B5EF4-FFF2-40B4-BE49-F238E27FC236}">
                  <a16:creationId xmlns:a16="http://schemas.microsoft.com/office/drawing/2014/main" id="{8B4D6332-0EE3-7C5A-3A70-F50F4F2482DF}"/>
                </a:ext>
              </a:extLst>
            </p:cNvPr>
            <p:cNvSpPr txBox="1"/>
            <p:nvPr/>
          </p:nvSpPr>
          <p:spPr>
            <a:xfrm>
              <a:off x="8074745" y="5412202"/>
              <a:ext cx="1065198"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Hauptlauf</a:t>
              </a:r>
            </a:p>
          </p:txBody>
        </p:sp>
        <p:sp>
          <p:nvSpPr>
            <p:cNvPr id="39" name="TextBox 42">
              <a:extLst>
                <a:ext uri="{FF2B5EF4-FFF2-40B4-BE49-F238E27FC236}">
                  <a16:creationId xmlns:a16="http://schemas.microsoft.com/office/drawing/2014/main" id="{C05B807A-999F-196A-550D-8D09829474E0}"/>
                </a:ext>
              </a:extLst>
            </p:cNvPr>
            <p:cNvSpPr txBox="1"/>
            <p:nvPr/>
          </p:nvSpPr>
          <p:spPr>
            <a:xfrm>
              <a:off x="10082381" y="5391433"/>
              <a:ext cx="1065198" cy="383963"/>
            </a:xfrm>
            <a:prstGeom prst="rect">
              <a:avLst/>
            </a:prstGeom>
            <a:noFill/>
          </p:spPr>
          <p:txBody>
            <a:bodyPr wrap="square" rtlCol="0">
              <a:spAutoFit/>
            </a:bodyPr>
            <a:lstStyle/>
            <a:p>
              <a:r>
                <a:rPr lang="de-AT" sz="1200">
                  <a:latin typeface="Mangal Pro" panose="00000500000000000000" pitchFamily="2" charset="0"/>
                  <a:cs typeface="Mangal Pro" panose="00000500000000000000" pitchFamily="2" charset="0"/>
                </a:rPr>
                <a:t>Nachlauf</a:t>
              </a:r>
            </a:p>
          </p:txBody>
        </p:sp>
        <p:sp>
          <p:nvSpPr>
            <p:cNvPr id="40" name="TextBox 43">
              <a:extLst>
                <a:ext uri="{FF2B5EF4-FFF2-40B4-BE49-F238E27FC236}">
                  <a16:creationId xmlns:a16="http://schemas.microsoft.com/office/drawing/2014/main" id="{21A23A84-3CBE-4CA3-02B4-366C2C1E7962}"/>
                </a:ext>
              </a:extLst>
            </p:cNvPr>
            <p:cNvSpPr txBox="1"/>
            <p:nvPr/>
          </p:nvSpPr>
          <p:spPr>
            <a:xfrm>
              <a:off x="6703092" y="5796631"/>
              <a:ext cx="1660387" cy="383963"/>
            </a:xfrm>
            <a:prstGeom prst="rect">
              <a:avLst/>
            </a:prstGeom>
            <a:noFill/>
          </p:spPr>
          <p:txBody>
            <a:bodyPr wrap="square" rtlCol="0">
              <a:spAutoFit/>
            </a:bodyPr>
            <a:lstStyle/>
            <a:p>
              <a:r>
                <a:rPr lang="de-AT" sz="1200" dirty="0">
                  <a:latin typeface="Mangal Pro" panose="00000500000000000000" pitchFamily="2" charset="0"/>
                  <a:cs typeface="Mangal Pro" panose="00000500000000000000" pitchFamily="2" charset="0"/>
                </a:rPr>
                <a:t>Umschlagspunkt</a:t>
              </a:r>
            </a:p>
          </p:txBody>
        </p:sp>
        <p:cxnSp>
          <p:nvCxnSpPr>
            <p:cNvPr id="41" name="Straight Arrow Connector 44">
              <a:extLst>
                <a:ext uri="{FF2B5EF4-FFF2-40B4-BE49-F238E27FC236}">
                  <a16:creationId xmlns:a16="http://schemas.microsoft.com/office/drawing/2014/main" id="{7695527B-D6F6-E3AD-C0C6-1E4A3395A3B5}"/>
                </a:ext>
              </a:extLst>
            </p:cNvPr>
            <p:cNvCxnSpPr>
              <a:cxnSpLocks/>
            </p:cNvCxnSpPr>
            <p:nvPr/>
          </p:nvCxnSpPr>
          <p:spPr>
            <a:xfrm flipH="1">
              <a:off x="7434428" y="5129519"/>
              <a:ext cx="1" cy="741256"/>
            </a:xfrm>
            <a:prstGeom prst="straightConnector1">
              <a:avLst/>
            </a:prstGeom>
            <a:ln>
              <a:solidFill>
                <a:schemeClr val="tx1"/>
              </a:solidFill>
              <a:prstDash val="lgDash"/>
              <a:tailEnd type="triangle"/>
            </a:ln>
          </p:spPr>
          <p:style>
            <a:lnRef idx="2">
              <a:schemeClr val="accent1"/>
            </a:lnRef>
            <a:fillRef idx="0">
              <a:schemeClr val="accent1"/>
            </a:fillRef>
            <a:effectRef idx="1">
              <a:schemeClr val="accent1"/>
            </a:effectRef>
            <a:fontRef idx="minor">
              <a:schemeClr val="tx1"/>
            </a:fontRef>
          </p:style>
        </p:cxnSp>
      </p:grpSp>
      <p:sp>
        <p:nvSpPr>
          <p:cNvPr id="42" name="Content Placeholder 4">
            <a:extLst>
              <a:ext uri="{FF2B5EF4-FFF2-40B4-BE49-F238E27FC236}">
                <a16:creationId xmlns:a16="http://schemas.microsoft.com/office/drawing/2014/main" id="{9973E2A8-42A9-B16A-7216-4D88942E6E70}"/>
              </a:ext>
            </a:extLst>
          </p:cNvPr>
          <p:cNvSpPr txBox="1">
            <a:spLocks/>
          </p:cNvSpPr>
          <p:nvPr/>
        </p:nvSpPr>
        <p:spPr>
          <a:xfrm>
            <a:off x="719209" y="2887109"/>
            <a:ext cx="3312889" cy="3250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Transporte auf einem Verkehrsträger, z.B. Straße</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 </a:t>
            </a: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sym typeface="Wingdings" panose="05000000000000000000" pitchFamily="2" charset="2"/>
              </a:rPr>
              <a:t>unimodaler </a:t>
            </a:r>
            <a:r>
              <a:rPr lang="de-AT" sz="1800" b="1" dirty="0">
                <a:latin typeface="Mangal Pro" panose="00000500000000000000" pitchFamily="2" charset="0"/>
                <a:cs typeface="Mangal Pro" panose="00000500000000000000" pitchFamily="2" charset="0"/>
              </a:rPr>
              <a:t>Verkehr</a:t>
            </a:r>
            <a:endParaRPr lang="de-AT" sz="1800" dirty="0">
              <a:latin typeface="Mangal Pro" panose="00000500000000000000" pitchFamily="2" charset="0"/>
              <a:cs typeface="Mangal Pro" panose="00000500000000000000" pitchFamily="2" charset="0"/>
            </a:endParaRPr>
          </a:p>
        </p:txBody>
      </p:sp>
      <p:sp>
        <p:nvSpPr>
          <p:cNvPr id="43" name="Content Placeholder 6">
            <a:extLst>
              <a:ext uri="{FF2B5EF4-FFF2-40B4-BE49-F238E27FC236}">
                <a16:creationId xmlns:a16="http://schemas.microsoft.com/office/drawing/2014/main" id="{D51013BB-D0DA-A49B-98E3-69785B3FE7BA}"/>
              </a:ext>
            </a:extLst>
          </p:cNvPr>
          <p:cNvSpPr txBox="1">
            <a:spLocks/>
          </p:cNvSpPr>
          <p:nvPr/>
        </p:nvSpPr>
        <p:spPr>
          <a:xfrm>
            <a:off x="5878354" y="2464761"/>
            <a:ext cx="4877638" cy="3250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Mehrere Verkehrsträger</a:t>
            </a: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sym typeface="Wingdings" panose="05000000000000000000" pitchFamily="2" charset="2"/>
              </a:rPr>
              <a:t> </a:t>
            </a:r>
            <a:r>
              <a:rPr lang="de-AT" sz="1800" b="1" dirty="0">
                <a:latin typeface="Mangal Pro" panose="00000500000000000000" pitchFamily="2" charset="0"/>
                <a:cs typeface="Mangal Pro" panose="00000500000000000000" pitchFamily="2" charset="0"/>
              </a:rPr>
              <a:t>multimodaler Verkehr</a:t>
            </a:r>
            <a:endParaRPr lang="de-AT" sz="1800" dirty="0">
              <a:latin typeface="Mangal Pro" panose="00000500000000000000" pitchFamily="2" charset="0"/>
              <a:cs typeface="Mangal Pro" panose="00000500000000000000" pitchFamily="2" charset="0"/>
            </a:endParaRPr>
          </a:p>
          <a:p>
            <a:pPr marL="0" indent="0" algn="ctr">
              <a:buFont typeface="Arial" panose="020B0604020202020204" pitchFamily="34" charset="0"/>
              <a:buNone/>
            </a:pPr>
            <a:r>
              <a:rPr lang="de-AT" sz="1800" dirty="0">
                <a:latin typeface="Mangal Pro" panose="00000500000000000000" pitchFamily="2" charset="0"/>
                <a:cs typeface="Mangal Pro" panose="00000500000000000000" pitchFamily="2" charset="0"/>
              </a:rPr>
              <a:t>z.B. Güterumschlag von einem Lkw auf ein Binnenschiff</a:t>
            </a:r>
          </a:p>
          <a:p>
            <a:pPr marL="0" indent="0">
              <a:buFont typeface="Arial" panose="020B0604020202020204" pitchFamily="34" charset="0"/>
              <a:buNone/>
            </a:pPr>
            <a:endParaRPr lang="de-AT" sz="1800" dirty="0"/>
          </a:p>
        </p:txBody>
      </p:sp>
    </p:spTree>
    <p:extLst>
      <p:ext uri="{BB962C8B-B14F-4D97-AF65-F5344CB8AC3E}">
        <p14:creationId xmlns:p14="http://schemas.microsoft.com/office/powerpoint/2010/main" val="286120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3853057-E218-EE05-5CE0-A8DB0E5582A2}"/>
              </a:ext>
            </a:extLst>
          </p:cNvPr>
          <p:cNvSpPr>
            <a:spLocks noGrp="1"/>
          </p:cNvSpPr>
          <p:nvPr>
            <p:ph idx="1"/>
          </p:nvPr>
        </p:nvSpPr>
        <p:spPr>
          <a:xfrm>
            <a:off x="838200" y="1847284"/>
            <a:ext cx="10515600" cy="4229320"/>
          </a:xfrm>
        </p:spPr>
        <p:txBody>
          <a:bodyPr>
            <a:normAutofit fontScale="92500" lnSpcReduction="10000"/>
          </a:bodyPr>
          <a:lstStyle/>
          <a:p>
            <a:pPr marL="0" indent="0">
              <a:buNone/>
            </a:pPr>
            <a:r>
              <a:rPr lang="de-AT" dirty="0"/>
              <a:t>Die Dekarbonisierung des Verkehrs erfordert weit mehr als nur alternative Antriebe.</a:t>
            </a:r>
          </a:p>
          <a:p>
            <a:pPr marL="0" indent="0">
              <a:buNone/>
            </a:pPr>
            <a:endParaRPr lang="de-AT" dirty="0"/>
          </a:p>
          <a:p>
            <a:pPr marL="0" indent="0">
              <a:buNone/>
            </a:pPr>
            <a:r>
              <a:rPr lang="de-AT" dirty="0"/>
              <a:t>Unser Konsumverhalten hat Auswirkungen auf den Güterverkehr:</a:t>
            </a:r>
          </a:p>
          <a:p>
            <a:r>
              <a:rPr lang="de-AT" dirty="0"/>
              <a:t>jede Online-Bestellung erzeugt Verkehr</a:t>
            </a:r>
          </a:p>
          <a:p>
            <a:r>
              <a:rPr lang="de-AT" dirty="0"/>
              <a:t>schnelle Lieferung = mehr Emissionen</a:t>
            </a:r>
          </a:p>
          <a:p>
            <a:r>
              <a:rPr lang="de-AT" dirty="0"/>
              <a:t>Rücksendungen belasten die Umwelt</a:t>
            </a:r>
          </a:p>
          <a:p>
            <a:r>
              <a:rPr lang="de-AT" dirty="0"/>
              <a:t>Produkte aus Übersee = lange Transportwege</a:t>
            </a:r>
          </a:p>
          <a:p>
            <a:r>
              <a:rPr lang="de-AT" dirty="0"/>
              <a:t>regionale Produkte = kürzere Wege</a:t>
            </a:r>
          </a:p>
          <a:p>
            <a:r>
              <a:rPr lang="de-AT" dirty="0"/>
              <a:t>weniger aber bewusster konsumieren</a:t>
            </a:r>
          </a:p>
          <a:p>
            <a:endParaRPr lang="de-AT" dirty="0"/>
          </a:p>
          <a:p>
            <a:pPr marL="0" indent="0">
              <a:buNone/>
            </a:pPr>
            <a:r>
              <a:rPr lang="de-AT" dirty="0"/>
              <a:t>Auch unser eigenes Verkehrsverhalten spielt eine wichtige Rolle bei der Reduktion von Emissionen!</a:t>
            </a:r>
          </a:p>
          <a:p>
            <a:endParaRPr lang="de-AT" dirty="0"/>
          </a:p>
        </p:txBody>
      </p:sp>
      <p:sp>
        <p:nvSpPr>
          <p:cNvPr id="3" name="Titel 2">
            <a:extLst>
              <a:ext uri="{FF2B5EF4-FFF2-40B4-BE49-F238E27FC236}">
                <a16:creationId xmlns:a16="http://schemas.microsoft.com/office/drawing/2014/main" id="{F74B7C78-1059-8F21-82D1-CF96D1CB4B1B}"/>
              </a:ext>
            </a:extLst>
          </p:cNvPr>
          <p:cNvSpPr>
            <a:spLocks noGrp="1"/>
          </p:cNvSpPr>
          <p:nvPr>
            <p:ph type="title"/>
          </p:nvPr>
        </p:nvSpPr>
        <p:spPr/>
        <p:txBody>
          <a:bodyPr/>
          <a:lstStyle/>
          <a:p>
            <a:r>
              <a:rPr lang="de-AT" dirty="0"/>
              <a:t>Unser Konsumverhalten</a:t>
            </a:r>
          </a:p>
        </p:txBody>
      </p:sp>
    </p:spTree>
    <p:extLst>
      <p:ext uri="{BB962C8B-B14F-4D97-AF65-F5344CB8AC3E}">
        <p14:creationId xmlns:p14="http://schemas.microsoft.com/office/powerpoint/2010/main" val="2863258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B882FAF-F37F-048B-D7B3-10E547A37EC1}"/>
              </a:ext>
            </a:extLst>
          </p:cNvPr>
          <p:cNvSpPr>
            <a:spLocks noGrp="1"/>
          </p:cNvSpPr>
          <p:nvPr>
            <p:ph idx="1"/>
          </p:nvPr>
        </p:nvSpPr>
        <p:spPr>
          <a:xfrm>
            <a:off x="838200" y="1965278"/>
            <a:ext cx="10515600" cy="3793410"/>
          </a:xfrm>
        </p:spPr>
        <p:txBody>
          <a:bodyPr>
            <a:normAutofit/>
          </a:bodyPr>
          <a:lstStyle/>
          <a:p>
            <a:pPr marL="0" indent="0" algn="ctr">
              <a:buNone/>
            </a:pPr>
            <a:r>
              <a:rPr lang="de-AT" sz="3000" dirty="0"/>
              <a:t>Stell dir vor, du bestellst heute ein Paar Sneaker – und morgen früh steht es schon vor deiner Tür.</a:t>
            </a:r>
          </a:p>
          <a:p>
            <a:pPr marL="0" indent="0" algn="ctr">
              <a:buNone/>
            </a:pPr>
            <a:r>
              <a:rPr lang="de-AT" sz="3000" dirty="0"/>
              <a:t>Oder ein Paket wird nicht mehr von einem Menschen, sondern von einer Drohne geliefert.</a:t>
            </a:r>
          </a:p>
          <a:p>
            <a:pPr marL="0" indent="0" algn="ctr">
              <a:buNone/>
            </a:pPr>
            <a:r>
              <a:rPr lang="de-AT" sz="3000" dirty="0"/>
              <a:t>Klingt nach Zukunft?</a:t>
            </a:r>
          </a:p>
          <a:p>
            <a:pPr marL="0" indent="0" algn="ctr">
              <a:buNone/>
            </a:pPr>
            <a:r>
              <a:rPr lang="de-AT" sz="3000" dirty="0"/>
              <a:t>In der Logistik gehört das bereits zum Alltag.</a:t>
            </a:r>
          </a:p>
        </p:txBody>
      </p:sp>
      <p:sp>
        <p:nvSpPr>
          <p:cNvPr id="3" name="Titel 2">
            <a:extLst>
              <a:ext uri="{FF2B5EF4-FFF2-40B4-BE49-F238E27FC236}">
                <a16:creationId xmlns:a16="http://schemas.microsoft.com/office/drawing/2014/main" id="{27EC3839-E12F-BC34-4891-324D71D1202A}"/>
              </a:ext>
            </a:extLst>
          </p:cNvPr>
          <p:cNvSpPr>
            <a:spLocks noGrp="1"/>
          </p:cNvSpPr>
          <p:nvPr>
            <p:ph type="title"/>
          </p:nvPr>
        </p:nvSpPr>
        <p:spPr/>
        <p:txBody>
          <a:bodyPr/>
          <a:lstStyle/>
          <a:p>
            <a:endParaRPr lang="de-AT"/>
          </a:p>
        </p:txBody>
      </p:sp>
    </p:spTree>
    <p:extLst>
      <p:ext uri="{BB962C8B-B14F-4D97-AF65-F5344CB8AC3E}">
        <p14:creationId xmlns:p14="http://schemas.microsoft.com/office/powerpoint/2010/main" val="1632775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C07A0A-F43B-D9EB-0B30-6C620140A50F}"/>
              </a:ext>
            </a:extLst>
          </p:cNvPr>
          <p:cNvSpPr>
            <a:spLocks noGrp="1"/>
          </p:cNvSpPr>
          <p:nvPr>
            <p:ph type="title"/>
          </p:nvPr>
        </p:nvSpPr>
        <p:spPr/>
        <p:txBody>
          <a:bodyPr>
            <a:normAutofit/>
          </a:bodyPr>
          <a:lstStyle/>
          <a:p>
            <a:r>
              <a:rPr lang="de-AT" sz="3000" dirty="0"/>
              <a:t>Wie nachhaltig kaufst du ein?</a:t>
            </a:r>
          </a:p>
        </p:txBody>
      </p:sp>
      <p:sp>
        <p:nvSpPr>
          <p:cNvPr id="5" name="Inhaltsplatzhalter 4">
            <a:extLst>
              <a:ext uri="{FF2B5EF4-FFF2-40B4-BE49-F238E27FC236}">
                <a16:creationId xmlns:a16="http://schemas.microsoft.com/office/drawing/2014/main" id="{DF03EAB2-6497-74BE-BFCC-CC19B8A5C7ED}"/>
              </a:ext>
            </a:extLst>
          </p:cNvPr>
          <p:cNvSpPr>
            <a:spLocks noGrp="1"/>
          </p:cNvSpPr>
          <p:nvPr>
            <p:ph idx="1"/>
          </p:nvPr>
        </p:nvSpPr>
        <p:spPr/>
        <p:txBody>
          <a:bodyPr/>
          <a:lstStyle/>
          <a:p>
            <a:pPr marL="0" indent="0">
              <a:buNone/>
            </a:pPr>
            <a:r>
              <a:rPr lang="de-AT" dirty="0"/>
              <a:t>Gruppenarbeit:</a:t>
            </a:r>
          </a:p>
          <a:p>
            <a:r>
              <a:rPr lang="de-AT" dirty="0"/>
              <a:t>Erstellt eine Online-Umfrage (z.B. </a:t>
            </a:r>
            <a:r>
              <a:rPr lang="de-AT" dirty="0" err="1"/>
              <a:t>Mentimeter</a:t>
            </a:r>
            <a:r>
              <a:rPr lang="de-AT" dirty="0"/>
              <a:t>) zum Konsumverhalten</a:t>
            </a:r>
          </a:p>
          <a:p>
            <a:r>
              <a:rPr lang="de-AT" dirty="0"/>
              <a:t>Überlegt welches Frageformat ihr verwenden möchtet (z.B. Multiple Choice, Ranking, Skala, offene Formate)</a:t>
            </a:r>
          </a:p>
          <a:p>
            <a:r>
              <a:rPr lang="de-AT" dirty="0"/>
              <a:t>Erstellt 4-5 Fragen, die ihr eure </a:t>
            </a:r>
            <a:r>
              <a:rPr lang="de-AT" dirty="0" err="1"/>
              <a:t>Mitschüler:innen</a:t>
            </a:r>
            <a:r>
              <a:rPr lang="de-AT" dirty="0"/>
              <a:t> zum Thema Konsumverhalten stellen möchtet.</a:t>
            </a:r>
          </a:p>
          <a:p>
            <a:r>
              <a:rPr lang="de-AT" dirty="0"/>
              <a:t>Tauscht die Umfragen mit den anderen Gruppen aus und beantwortet die Fragen der anderen Teams.</a:t>
            </a:r>
          </a:p>
          <a:p>
            <a:r>
              <a:rPr lang="de-AT" dirty="0"/>
              <a:t>Vergleicht und diskutiert die Ergebnisse.</a:t>
            </a:r>
          </a:p>
        </p:txBody>
      </p:sp>
    </p:spTree>
    <p:extLst>
      <p:ext uri="{BB962C8B-B14F-4D97-AF65-F5344CB8AC3E}">
        <p14:creationId xmlns:p14="http://schemas.microsoft.com/office/powerpoint/2010/main" val="3909802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D63B1-B28A-CA8C-EF75-ED05A661A784}"/>
              </a:ext>
            </a:extLst>
          </p:cNvPr>
          <p:cNvSpPr>
            <a:spLocks noGrp="1"/>
          </p:cNvSpPr>
          <p:nvPr>
            <p:ph type="ctrTitle"/>
          </p:nvPr>
        </p:nvSpPr>
        <p:spPr/>
        <p:txBody>
          <a:bodyPr/>
          <a:lstStyle/>
          <a:p>
            <a:r>
              <a:rPr lang="de-AT" dirty="0"/>
              <a:t>Danke für eure Aufmerksamkeit!</a:t>
            </a:r>
          </a:p>
        </p:txBody>
      </p:sp>
      <p:sp>
        <p:nvSpPr>
          <p:cNvPr id="3" name="Subtitle 2">
            <a:extLst>
              <a:ext uri="{FF2B5EF4-FFF2-40B4-BE49-F238E27FC236}">
                <a16:creationId xmlns:a16="http://schemas.microsoft.com/office/drawing/2014/main" id="{ADF02A5B-AA6B-C79B-E4A2-2B43B2B49A5B}"/>
              </a:ext>
            </a:extLst>
          </p:cNvPr>
          <p:cNvSpPr>
            <a:spLocks noGrp="1"/>
          </p:cNvSpPr>
          <p:nvPr>
            <p:ph type="subTitle" idx="1"/>
          </p:nvPr>
        </p:nvSpPr>
        <p:spPr>
          <a:xfrm>
            <a:off x="1524000" y="3832698"/>
            <a:ext cx="9144000" cy="1425102"/>
          </a:xfrm>
        </p:spPr>
        <p:txBody>
          <a:bodyPr/>
          <a:lstStyle/>
          <a:p>
            <a:pPr>
              <a:lnSpc>
                <a:spcPct val="100000"/>
              </a:lnSpc>
            </a:pPr>
            <a:r>
              <a:rPr lang="de-AT" dirty="0"/>
              <a:t>Weitere Informationen, Lehrmittel und Übungen</a:t>
            </a:r>
            <a:br>
              <a:rPr lang="de-AT" dirty="0"/>
            </a:br>
            <a:r>
              <a:rPr lang="de-AT" dirty="0"/>
              <a:t>unter </a:t>
            </a:r>
            <a:r>
              <a:rPr lang="de-AT" dirty="0">
                <a:hlinkClick r:id="rId2"/>
              </a:rPr>
              <a:t>www.retrans.at</a:t>
            </a:r>
            <a:endParaRPr lang="de-AT" dirty="0"/>
          </a:p>
          <a:p>
            <a:r>
              <a:rPr lang="de-AT" dirty="0"/>
              <a:t>Kontakt: </a:t>
            </a:r>
            <a:r>
              <a:rPr lang="de-AT" dirty="0">
                <a:hlinkClick r:id="rId3"/>
              </a:rPr>
              <a:t>retrans@fh-steyr.at</a:t>
            </a:r>
            <a:r>
              <a:rPr lang="de-AT" dirty="0"/>
              <a:t>, </a:t>
            </a:r>
            <a:r>
              <a:rPr lang="de-AT" u="sng" dirty="0">
                <a:hlinkClick r:id="rId4" tooltip="mailto:retrans@fh-vie.ac.at"/>
              </a:rPr>
              <a:t>retrans@fh-vie.ac.at</a:t>
            </a:r>
            <a:endParaRPr lang="de-AT" dirty="0"/>
          </a:p>
        </p:txBody>
      </p:sp>
    </p:spTree>
    <p:extLst>
      <p:ext uri="{BB962C8B-B14F-4D97-AF65-F5344CB8AC3E}">
        <p14:creationId xmlns:p14="http://schemas.microsoft.com/office/powerpoint/2010/main" val="3747806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9C4096-D93F-0D8D-5B18-355CE119B163}"/>
              </a:ext>
            </a:extLst>
          </p:cNvPr>
          <p:cNvSpPr>
            <a:spLocks noGrp="1"/>
          </p:cNvSpPr>
          <p:nvPr>
            <p:ph type="title"/>
          </p:nvPr>
        </p:nvSpPr>
        <p:spPr/>
        <p:txBody>
          <a:bodyPr/>
          <a:lstStyle/>
          <a:p>
            <a:r>
              <a:rPr lang="de-AT"/>
              <a:t>Hinweis zu Copyright und KI</a:t>
            </a:r>
          </a:p>
        </p:txBody>
      </p:sp>
      <p:sp>
        <p:nvSpPr>
          <p:cNvPr id="3" name="Inhaltsplatzhalter 2">
            <a:extLst>
              <a:ext uri="{FF2B5EF4-FFF2-40B4-BE49-F238E27FC236}">
                <a16:creationId xmlns:a16="http://schemas.microsoft.com/office/drawing/2014/main" id="{E50F7ADC-0791-1AC1-6F79-D5E5289B549D}"/>
              </a:ext>
            </a:extLst>
          </p:cNvPr>
          <p:cNvSpPr>
            <a:spLocks noGrp="1"/>
          </p:cNvSpPr>
          <p:nvPr>
            <p:ph idx="1"/>
          </p:nvPr>
        </p:nvSpPr>
        <p:spPr>
          <a:xfrm>
            <a:off x="838200" y="1549400"/>
            <a:ext cx="10515600" cy="4209288"/>
          </a:xfrm>
        </p:spPr>
        <p:txBody>
          <a:bodyPr>
            <a:normAutofit fontScale="77500" lnSpcReduction="20000"/>
          </a:bodyPr>
          <a:lstStyle/>
          <a:p>
            <a:pPr>
              <a:lnSpc>
                <a:spcPct val="120000"/>
              </a:lnSpc>
            </a:pPr>
            <a:r>
              <a:rPr lang="de-AT" dirty="0"/>
              <a:t>Dieses Lehrmittelpaket ist unter </a:t>
            </a:r>
            <a:r>
              <a:rPr lang="de-AT" dirty="0" err="1"/>
              <a:t>unter</a:t>
            </a:r>
            <a:r>
              <a:rPr lang="de-AT" dirty="0"/>
              <a:t> einer sogenannten </a:t>
            </a:r>
            <a:r>
              <a:rPr lang="de-AT" dirty="0">
                <a:hlinkClick r:id="rId3"/>
              </a:rPr>
              <a:t>Creative Common Namensnennung 4.0 International Lizenz </a:t>
            </a:r>
            <a:r>
              <a:rPr lang="de-AT" dirty="0"/>
              <a:t>verfügbar.</a:t>
            </a:r>
          </a:p>
          <a:p>
            <a:pPr>
              <a:lnSpc>
                <a:spcPct val="120000"/>
              </a:lnSpc>
            </a:pPr>
            <a:r>
              <a:rPr lang="de-AT" dirty="0"/>
              <a:t>Sie können diese Lehrmittel demnach frei in Ihren Unterricht integrieren, Ihren Anforderungen entsprechend anpassen und an Ihre </a:t>
            </a:r>
            <a:r>
              <a:rPr lang="de-AT" dirty="0" err="1"/>
              <a:t>Schüler:innen</a:t>
            </a:r>
            <a:r>
              <a:rPr lang="de-AT" dirty="0"/>
              <a:t>/Studierenden oder sonstige Personen weitergeben.</a:t>
            </a:r>
          </a:p>
          <a:p>
            <a:pPr>
              <a:lnSpc>
                <a:spcPct val="120000"/>
              </a:lnSpc>
            </a:pPr>
            <a:r>
              <a:rPr lang="de-AT" dirty="0"/>
              <a:t>Wir bitten Sie lediglich die Logos auf den Folien zu belassen.</a:t>
            </a:r>
          </a:p>
          <a:p>
            <a:pPr>
              <a:lnSpc>
                <a:spcPct val="120000"/>
              </a:lnSpc>
            </a:pPr>
            <a:r>
              <a:rPr lang="de-AT" dirty="0"/>
              <a:t>Die Bildrechte sind in den Notizfeldern angegeben, eine Verwendung in anderen Settings ist nicht gestattet.</a:t>
            </a:r>
          </a:p>
          <a:p>
            <a:pPr marL="0" indent="0">
              <a:lnSpc>
                <a:spcPct val="120000"/>
              </a:lnSpc>
              <a:buNone/>
            </a:pPr>
            <a:r>
              <a:rPr lang="de-AT" b="1" dirty="0"/>
              <a:t>Erklärung zur Nutzung generativer KI und KI-gestützter Technologien:</a:t>
            </a:r>
          </a:p>
          <a:p>
            <a:pPr marL="0" indent="0">
              <a:lnSpc>
                <a:spcPct val="120000"/>
              </a:lnSpc>
              <a:buNone/>
            </a:pPr>
            <a:r>
              <a:rPr lang="de-AT" dirty="0"/>
              <a:t>Während der Ausarbeitung dieses Projekts nutzten die Autorinnen und Autoren ChatGPT, Microsoft </a:t>
            </a:r>
            <a:r>
              <a:rPr lang="de-AT" dirty="0" err="1"/>
              <a:t>CoPilot</a:t>
            </a:r>
            <a:r>
              <a:rPr lang="de-AT" dirty="0"/>
              <a:t> und Google Gemini zur Unterstützung bei der Konzeptgestaltung und Ideenfindung – insbesondere hinsichtlich interaktiver Übungen. Der Einsatz dieses KI-Tools erfolgte mit sorgfältiger Abwägung. Anschließend wurde der Inhalt von den Autorinnen und Autoren gründlich überprüft und überarbeitet, um die Einhaltung wissenschaftlicher Standards sicherzustellen. Die Autorinnen und Autoren übernehmen die volle Verantwortung für den endgültigen Inhalt der Veröffentlichung.</a:t>
            </a:r>
          </a:p>
        </p:txBody>
      </p:sp>
    </p:spTree>
    <p:extLst>
      <p:ext uri="{BB962C8B-B14F-4D97-AF65-F5344CB8AC3E}">
        <p14:creationId xmlns:p14="http://schemas.microsoft.com/office/powerpoint/2010/main" val="3225950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67EE779F-3CF6-EFC6-C726-234F5101B475}"/>
              </a:ext>
            </a:extLst>
          </p:cNvPr>
          <p:cNvSpPr>
            <a:spLocks noGrp="1"/>
          </p:cNvSpPr>
          <p:nvPr>
            <p:ph idx="1"/>
          </p:nvPr>
        </p:nvSpPr>
        <p:spPr>
          <a:xfrm>
            <a:off x="651256" y="1614119"/>
            <a:ext cx="10515600" cy="4499809"/>
          </a:xfrm>
        </p:spPr>
        <p:txBody>
          <a:bodyPr>
            <a:noAutofit/>
          </a:bodyPr>
          <a:lstStyle/>
          <a:p>
            <a:pPr>
              <a:lnSpc>
                <a:spcPct val="120000"/>
              </a:lnSpc>
            </a:pPr>
            <a:r>
              <a:rPr lang="de-AT" sz="1200" dirty="0" err="1"/>
              <a:t>Address</a:t>
            </a:r>
            <a:r>
              <a:rPr lang="de-AT" sz="1200" dirty="0"/>
              <a:t> </a:t>
            </a:r>
            <a:r>
              <a:rPr lang="de-AT" sz="1200" dirty="0" err="1"/>
              <a:t>Advisors</a:t>
            </a:r>
            <a:r>
              <a:rPr lang="de-AT" sz="1200" dirty="0"/>
              <a:t> (2025): https://addressadvisors.com/blog/what-are-dark-warehouses-definition-and-explanation; Abruf 16.06.2025</a:t>
            </a:r>
          </a:p>
          <a:p>
            <a:pPr>
              <a:lnSpc>
                <a:spcPct val="120000"/>
              </a:lnSpc>
            </a:pPr>
            <a:r>
              <a:rPr lang="de-AT" sz="1200" dirty="0"/>
              <a:t>Auto Motor Sport (2025): https://www.auto-motor-und-sport.de/news/alternative-antriebe-konzept-ueberblick/; Abruf 07.07.2025</a:t>
            </a:r>
          </a:p>
          <a:p>
            <a:pPr>
              <a:lnSpc>
                <a:spcPct val="120000"/>
              </a:lnSpc>
            </a:pPr>
            <a:r>
              <a:rPr lang="de-AT" sz="1200" dirty="0" err="1"/>
              <a:t>AutoStore</a:t>
            </a:r>
            <a:r>
              <a:rPr lang="de-AT" sz="1200" dirty="0"/>
              <a:t> (2025): https://www.autostoresystem.com/de/insights/warehouse-robotics-guide; Abruf 07.07.2025</a:t>
            </a:r>
          </a:p>
          <a:p>
            <a:pPr>
              <a:lnSpc>
                <a:spcPct val="120000"/>
              </a:lnSpc>
            </a:pPr>
            <a:r>
              <a:rPr lang="de-AT" sz="1200" dirty="0" err="1"/>
              <a:t>Barenkamp</a:t>
            </a:r>
            <a:r>
              <a:rPr lang="de-AT" sz="1200" dirty="0"/>
              <a:t>, Marco (2021): IoT Security Best Practices. In: In: Meinhardt, Stefan / Wortmann, Felix (Hrsg.): IoT – Best Practices. Internet der Dinge, Geschäftsmodellinnovationen, IoT-Plattformen, IoT in Fertigung und Logistik; S. 401 ff.</a:t>
            </a:r>
          </a:p>
          <a:p>
            <a:pPr>
              <a:lnSpc>
                <a:spcPct val="120000"/>
              </a:lnSpc>
            </a:pPr>
            <a:r>
              <a:rPr lang="de-AT" sz="1200" dirty="0" err="1"/>
              <a:t>Bretzke</a:t>
            </a:r>
            <a:r>
              <a:rPr lang="de-AT" sz="1200" dirty="0"/>
              <a:t>, Wolf-Rüdiger / </a:t>
            </a:r>
            <a:r>
              <a:rPr lang="de-AT" sz="1200" dirty="0" err="1"/>
              <a:t>Barkawi</a:t>
            </a:r>
            <a:r>
              <a:rPr lang="de-AT" sz="1200" dirty="0"/>
              <a:t>, Karim (2021): Nachhaltige Logistik. Antworten auf eine globale Herausforderung</a:t>
            </a:r>
          </a:p>
          <a:p>
            <a:pPr>
              <a:lnSpc>
                <a:spcPct val="120000"/>
              </a:lnSpc>
            </a:pPr>
            <a:r>
              <a:rPr lang="de-AT" sz="1200" dirty="0"/>
              <a:t>Bundesamt für Sicherheit in der Informationstechnik (2025): Internet der Dinge. In: https://www.bsi.bund.de/DE/Themen/Verbraucherinnen-und-Verbraucher/Informationen-und-Empfehlungen/Internet-der-Dinge-Smart-leben/internet-der-dinge-smart-leben_node.html; Abruf 08.05.2025</a:t>
            </a:r>
          </a:p>
          <a:p>
            <a:pPr>
              <a:lnSpc>
                <a:spcPct val="120000"/>
              </a:lnSpc>
            </a:pPr>
            <a:r>
              <a:rPr lang="de-AT" sz="1200" dirty="0"/>
              <a:t>Bundesvereinigung Logistik (2014): logistic2go. 3/2024. Logistik mit Gedanken lesen: </a:t>
            </a:r>
            <a:r>
              <a:rPr lang="de-AT" sz="1200" dirty="0" err="1"/>
              <a:t>Anticipatory</a:t>
            </a:r>
            <a:r>
              <a:rPr lang="de-AT" sz="1200" dirty="0"/>
              <a:t> Shipping im Onlinehandel</a:t>
            </a:r>
          </a:p>
          <a:p>
            <a:pPr>
              <a:lnSpc>
                <a:spcPct val="120000"/>
              </a:lnSpc>
            </a:pPr>
            <a:r>
              <a:rPr lang="de-AT" sz="1200" dirty="0"/>
              <a:t>DHL Freight Connections (2025): https://dhl-freight-connections.com/de/trends/big-data-in-der-logistik-wie-wertvoll-sind-daten-wirklich/; Abruf 08.05.2025</a:t>
            </a:r>
          </a:p>
          <a:p>
            <a:pPr>
              <a:lnSpc>
                <a:spcPct val="120000"/>
              </a:lnSpc>
            </a:pPr>
            <a:r>
              <a:rPr lang="de-AT" sz="1200" dirty="0" err="1"/>
              <a:t>Dorhmann</a:t>
            </a:r>
            <a:r>
              <a:rPr lang="de-AT" sz="1200" dirty="0"/>
              <a:t>, Klaus et. al. (2024): </a:t>
            </a:r>
            <a:r>
              <a:rPr lang="de-AT" sz="1200" dirty="0" err="1"/>
              <a:t>Logistics</a:t>
            </a:r>
            <a:r>
              <a:rPr lang="de-AT" sz="1200" dirty="0"/>
              <a:t> Trend Radar 7.0. DHL Group. In: https://www.dhl.com/de-en/home/innovation-in-logistics/logistics-trend-radar.html; Abruf 06.05.2025</a:t>
            </a:r>
          </a:p>
        </p:txBody>
      </p:sp>
    </p:spTree>
    <p:extLst>
      <p:ext uri="{BB962C8B-B14F-4D97-AF65-F5344CB8AC3E}">
        <p14:creationId xmlns:p14="http://schemas.microsoft.com/office/powerpoint/2010/main" val="2461779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B4826-78AB-D8B2-7268-FF0832E9EAD4}"/>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0C6F7830-A4E5-469E-4D8F-D1105F2FFD03}"/>
              </a:ext>
            </a:extLst>
          </p:cNvPr>
          <p:cNvSpPr>
            <a:spLocks noGrp="1"/>
          </p:cNvSpPr>
          <p:nvPr>
            <p:ph idx="1"/>
          </p:nvPr>
        </p:nvSpPr>
        <p:spPr>
          <a:xfrm>
            <a:off x="651256" y="1614119"/>
            <a:ext cx="10515600" cy="4512361"/>
          </a:xfrm>
        </p:spPr>
        <p:txBody>
          <a:bodyPr>
            <a:normAutofit fontScale="85000" lnSpcReduction="20000"/>
          </a:bodyPr>
          <a:lstStyle/>
          <a:p>
            <a:pPr>
              <a:lnSpc>
                <a:spcPct val="120000"/>
              </a:lnSpc>
            </a:pPr>
            <a:r>
              <a:rPr lang="de-AT" dirty="0"/>
              <a:t>Europäische </a:t>
            </a:r>
            <a:r>
              <a:rPr lang="de-AT" dirty="0" err="1"/>
              <a:t>Kommissione</a:t>
            </a:r>
            <a:r>
              <a:rPr lang="de-AT" dirty="0"/>
              <a:t> (2025): https://commission.europa.eu/strategy-and-policy/priorities-2019-2024/european-green-deal_de; Abruf 05.02.2025</a:t>
            </a:r>
          </a:p>
          <a:p>
            <a:pPr>
              <a:lnSpc>
                <a:spcPct val="120000"/>
              </a:lnSpc>
            </a:pPr>
            <a:r>
              <a:rPr lang="de-AT" dirty="0"/>
              <a:t>European </a:t>
            </a:r>
            <a:r>
              <a:rPr lang="de-AT" dirty="0" err="1"/>
              <a:t>Commission</a:t>
            </a:r>
            <a:r>
              <a:rPr lang="de-AT" dirty="0"/>
              <a:t> (2023): </a:t>
            </a:r>
            <a:r>
              <a:rPr lang="de-AT" dirty="0" err="1"/>
              <a:t>Sustainable</a:t>
            </a:r>
            <a:r>
              <a:rPr lang="de-AT" dirty="0"/>
              <a:t> &amp; Smart Mobility </a:t>
            </a:r>
            <a:r>
              <a:rPr lang="de-AT" dirty="0" err="1"/>
              <a:t>Strategy</a:t>
            </a:r>
            <a:r>
              <a:rPr lang="de-AT" dirty="0"/>
              <a:t>, In: https://transport.ec.europa.eu/transport-themes/mobility-strategy_en; Abruf 05.02.2025</a:t>
            </a:r>
          </a:p>
          <a:p>
            <a:pPr>
              <a:lnSpc>
                <a:spcPct val="120000"/>
              </a:lnSpc>
            </a:pPr>
            <a:r>
              <a:rPr lang="de-AT" dirty="0" err="1"/>
              <a:t>Eyesee</a:t>
            </a:r>
            <a:r>
              <a:rPr lang="de-AT" dirty="0"/>
              <a:t> (2025): https://www.eyesee-drone.com/de/inventur-mit-drohnen/; Abruf 01.07.2025</a:t>
            </a:r>
          </a:p>
          <a:p>
            <a:pPr>
              <a:lnSpc>
                <a:spcPct val="120000"/>
              </a:lnSpc>
            </a:pPr>
            <a:r>
              <a:rPr lang="de-AT" dirty="0"/>
              <a:t>Flechsig, Christian et.al. (2021): Langsam, aber sicher: Mithilfe von digitalen Technologien auf dem Weg zur Beschaffung 4.0. In: Fritzsche, Roy / Winter, Stefan / Lohmer, Jakob (Hrsg.): Logistik in Wissenschaft und Praxis. Von der Datenanalyse zur Gestaltung komplexer Logistikprozesse.</a:t>
            </a:r>
          </a:p>
          <a:p>
            <a:pPr>
              <a:lnSpc>
                <a:spcPct val="120000"/>
              </a:lnSpc>
            </a:pPr>
            <a:r>
              <a:rPr lang="de-AT" dirty="0"/>
              <a:t>Forbes (2025): https://www.forbes.com/councils/forbesbusinesscouncil/2023/01/31/will-the-dark-warehouse-ever-become-reality-perhaps-not-in-our-lifetime/; Abruf 16.06.2025</a:t>
            </a:r>
          </a:p>
          <a:p>
            <a:pPr>
              <a:lnSpc>
                <a:spcPct val="120000"/>
              </a:lnSpc>
            </a:pPr>
            <a:r>
              <a:rPr lang="de-AT" dirty="0"/>
              <a:t>Fortune Business </a:t>
            </a:r>
            <a:r>
              <a:rPr lang="de-AT" dirty="0" err="1"/>
              <a:t>Insights</a:t>
            </a:r>
            <a:r>
              <a:rPr lang="de-AT" dirty="0"/>
              <a:t> (2025): https://www.fortunebusinessinsights.com/de/autonomer-lkw-markt-103590; Abruf 10.07.2025</a:t>
            </a:r>
          </a:p>
          <a:p>
            <a:pPr>
              <a:lnSpc>
                <a:spcPct val="120000"/>
              </a:lnSpc>
            </a:pPr>
            <a:r>
              <a:rPr lang="de-AT" dirty="0"/>
              <a:t>Fraunhofer Gesellschaft zur Förderung der angewandten Forschung (2025): https://www.fraunhofer.de/de/ueber-fraunhofer/nachhaltigkeit/verantwortungsvolle-unternehmensgestaltung/nachhaltige-lieferkette.html; Abruf 11.07.2025</a:t>
            </a:r>
          </a:p>
          <a:p>
            <a:pPr>
              <a:lnSpc>
                <a:spcPct val="120000"/>
              </a:lnSpc>
            </a:pPr>
            <a:r>
              <a:rPr lang="de-AT" dirty="0"/>
              <a:t>Fraunhofer-Gesellschaft zur Förderung der angewandten Forschung (2025): https://www.fraunhofer.de/de/forschung/aktuelles-aus-der-forschung/wasserstoff-so-bleiben-wir-mobil.html; Abruf 07.07.2025</a:t>
            </a:r>
          </a:p>
          <a:p>
            <a:pPr>
              <a:lnSpc>
                <a:spcPct val="120000"/>
              </a:lnSpc>
            </a:pPr>
            <a:r>
              <a:rPr lang="de-AT" dirty="0"/>
              <a:t>Fraunhofer - Institut für Materialfluss und Logistik IML (2025): https://www.iml.fraunhofer.de/de/abteilungen/b3/verkehrslogistik/alternative_antriebe.html; Abruf 06.05.2025</a:t>
            </a:r>
          </a:p>
          <a:p>
            <a:pPr>
              <a:lnSpc>
                <a:spcPct val="110000"/>
              </a:lnSpc>
            </a:pPr>
            <a:endParaRPr lang="de-AT" dirty="0"/>
          </a:p>
        </p:txBody>
      </p:sp>
    </p:spTree>
    <p:extLst>
      <p:ext uri="{BB962C8B-B14F-4D97-AF65-F5344CB8AC3E}">
        <p14:creationId xmlns:p14="http://schemas.microsoft.com/office/powerpoint/2010/main" val="2473180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655CE-0CAD-F760-5AFA-A9FB2B5FED98}"/>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26E4A06C-A369-17A2-EF00-F71D9FB1FEF5}"/>
              </a:ext>
            </a:extLst>
          </p:cNvPr>
          <p:cNvSpPr>
            <a:spLocks noGrp="1"/>
          </p:cNvSpPr>
          <p:nvPr>
            <p:ph idx="1"/>
          </p:nvPr>
        </p:nvSpPr>
        <p:spPr>
          <a:xfrm>
            <a:off x="651256" y="1614119"/>
            <a:ext cx="10515600" cy="4688069"/>
          </a:xfrm>
        </p:spPr>
        <p:txBody>
          <a:bodyPr>
            <a:normAutofit/>
          </a:bodyPr>
          <a:lstStyle/>
          <a:p>
            <a:pPr>
              <a:lnSpc>
                <a:spcPct val="110000"/>
              </a:lnSpc>
            </a:pPr>
            <a:r>
              <a:rPr lang="de-AT" sz="1200" dirty="0"/>
              <a:t>Fraunhofer-Institut für Materialfluss und Logistik IML (2021): Whitepaper. Künstliche Intelligenz in der Logistik. In: https://www.iml.fraunhofer.de/content/dam/iml/de/documents/101/19_Whitepaper_KI_Logistik.pdf; Abruf 03.06.2025</a:t>
            </a:r>
          </a:p>
          <a:p>
            <a:pPr>
              <a:lnSpc>
                <a:spcPct val="110000"/>
              </a:lnSpc>
            </a:pPr>
            <a:r>
              <a:rPr lang="de-AT" sz="1200" dirty="0"/>
              <a:t>Gabler Wirtschaftslexikon (2025): https://wirtschaftslexikon.gabler.de/definition/logistik-40-54203; Abruf 06.05.2025</a:t>
            </a:r>
          </a:p>
          <a:p>
            <a:pPr>
              <a:lnSpc>
                <a:spcPct val="110000"/>
              </a:lnSpc>
            </a:pPr>
            <a:r>
              <a:rPr lang="de-AT" sz="1200" dirty="0"/>
              <a:t>Hamburg Port Authority (2023): https://www.hamburg-port-authority.de/de/hpa-360/smartport; Abruf: 04.10.2024</a:t>
            </a:r>
          </a:p>
          <a:p>
            <a:pPr>
              <a:lnSpc>
                <a:spcPct val="110000"/>
              </a:lnSpc>
            </a:pPr>
            <a:r>
              <a:rPr lang="de-AT" sz="1200" dirty="0"/>
              <a:t>Hausladen, Iris (4. Auflage 2020): IT-gestützte Logistik. Systeme – Prozesse – Anwendungen.</a:t>
            </a:r>
          </a:p>
          <a:p>
            <a:pPr>
              <a:lnSpc>
                <a:spcPct val="110000"/>
              </a:lnSpc>
            </a:pPr>
            <a:r>
              <a:rPr lang="de-AT" sz="1200" dirty="0"/>
              <a:t>Inbound </a:t>
            </a:r>
            <a:r>
              <a:rPr lang="de-AT" sz="1200" dirty="0" err="1"/>
              <a:t>Logistics</a:t>
            </a:r>
            <a:r>
              <a:rPr lang="de-AT" sz="1200" dirty="0"/>
              <a:t> (2025): https://www.inboundlogistics.com/articles/the-future-of-predictive-shipping-and-the-amazon-advantage/?utm_source=chatgpt.com; Abruf 08.07.2025</a:t>
            </a:r>
          </a:p>
          <a:p>
            <a:pPr>
              <a:lnSpc>
                <a:spcPct val="110000"/>
              </a:lnSpc>
            </a:pPr>
            <a:r>
              <a:rPr lang="de-AT" sz="1200" dirty="0"/>
              <a:t>Janssen, </a:t>
            </a:r>
            <a:r>
              <a:rPr lang="de-AT" sz="1200" dirty="0" err="1"/>
              <a:t>Robbert</a:t>
            </a:r>
            <a:r>
              <a:rPr lang="de-AT" sz="1200" dirty="0"/>
              <a:t> et al. (2015): Truck </a:t>
            </a:r>
            <a:r>
              <a:rPr lang="de-AT" sz="1200" dirty="0" err="1"/>
              <a:t>Platooning</a:t>
            </a:r>
            <a:r>
              <a:rPr lang="de-AT" sz="1200" dirty="0"/>
              <a:t> – </a:t>
            </a:r>
            <a:r>
              <a:rPr lang="de-AT" sz="1200" dirty="0" err="1"/>
              <a:t>Driving</a:t>
            </a:r>
            <a:r>
              <a:rPr lang="de-AT" sz="1200" dirty="0"/>
              <a:t> </a:t>
            </a:r>
            <a:r>
              <a:rPr lang="de-AT" sz="1200" dirty="0" err="1"/>
              <a:t>the</a:t>
            </a:r>
            <a:r>
              <a:rPr lang="de-AT" sz="1200" dirty="0"/>
              <a:t> </a:t>
            </a:r>
            <a:r>
              <a:rPr lang="de-AT" sz="1200" dirty="0" err="1"/>
              <a:t>future</a:t>
            </a:r>
            <a:r>
              <a:rPr lang="de-AT" sz="1200" dirty="0"/>
              <a:t> </a:t>
            </a:r>
            <a:r>
              <a:rPr lang="de-AT" sz="1200" dirty="0" err="1"/>
              <a:t>of</a:t>
            </a:r>
            <a:r>
              <a:rPr lang="de-AT" sz="1200" dirty="0"/>
              <a:t> </a:t>
            </a:r>
            <a:r>
              <a:rPr lang="de-AT" sz="1200" dirty="0" err="1"/>
              <a:t>transportation</a:t>
            </a:r>
            <a:endParaRPr lang="de-AT" sz="1200" dirty="0"/>
          </a:p>
          <a:p>
            <a:pPr>
              <a:lnSpc>
                <a:spcPct val="110000"/>
              </a:lnSpc>
            </a:pPr>
            <a:r>
              <a:rPr lang="de-AT" sz="1200" dirty="0" err="1"/>
              <a:t>Jobmatch</a:t>
            </a:r>
            <a:r>
              <a:rPr lang="de-AT" sz="1200" dirty="0"/>
              <a:t> (2024): https://jobmatch.me/blog/arbeitnehmer/logistik/autonomes-fahren-eine-gefahr-fuer-die-lkw-fahrer/; Abruf 03.07.2024</a:t>
            </a:r>
          </a:p>
          <a:p>
            <a:pPr>
              <a:lnSpc>
                <a:spcPct val="110000"/>
              </a:lnSpc>
            </a:pPr>
            <a:r>
              <a:rPr lang="de-AT" sz="1200" dirty="0"/>
              <a:t>Klimaschutz Kommune (2025): https://www.klimaschutz-kommune.de/buergerinfo/alternative-antriebsarten/; Abruf 07.07.2025</a:t>
            </a:r>
          </a:p>
          <a:p>
            <a:pPr>
              <a:lnSpc>
                <a:spcPct val="110000"/>
              </a:lnSpc>
            </a:pPr>
            <a:r>
              <a:rPr lang="de-AT" sz="1200" dirty="0" err="1"/>
              <a:t>Kocaoglu</a:t>
            </a:r>
            <a:r>
              <a:rPr lang="de-AT" sz="1200" dirty="0"/>
              <a:t>, </a:t>
            </a:r>
            <a:r>
              <a:rPr lang="de-AT" sz="1200" dirty="0" err="1"/>
              <a:t>Batuhan</a:t>
            </a:r>
            <a:r>
              <a:rPr lang="de-AT" sz="1200" dirty="0"/>
              <a:t> (2024): </a:t>
            </a:r>
            <a:r>
              <a:rPr lang="de-AT" sz="1200" dirty="0" err="1"/>
              <a:t>Logistics</a:t>
            </a:r>
            <a:r>
              <a:rPr lang="de-AT" sz="1200" dirty="0"/>
              <a:t> Information Systems. Digital Transformation and Supply Chain </a:t>
            </a:r>
            <a:r>
              <a:rPr lang="de-AT" sz="1200" dirty="0" err="1"/>
              <a:t>Applications</a:t>
            </a:r>
            <a:r>
              <a:rPr lang="de-AT" sz="1200" dirty="0"/>
              <a:t> in </a:t>
            </a:r>
            <a:r>
              <a:rPr lang="de-AT" sz="1200" dirty="0" err="1"/>
              <a:t>the</a:t>
            </a:r>
            <a:r>
              <a:rPr lang="de-AT" sz="1200" dirty="0"/>
              <a:t> 4.0 </a:t>
            </a:r>
            <a:r>
              <a:rPr lang="de-AT" sz="1200" dirty="0" err="1"/>
              <a:t>Era</a:t>
            </a:r>
            <a:endParaRPr lang="de-AT" sz="1200" dirty="0"/>
          </a:p>
          <a:p>
            <a:pPr>
              <a:lnSpc>
                <a:spcPct val="110000"/>
              </a:lnSpc>
            </a:pPr>
            <a:r>
              <a:rPr lang="de-AT" sz="1200" dirty="0"/>
              <a:t>Logistik heute (2025): https://logistik-heute.de/fachmagazin/fachartikel/prozesse-nachhaltigkeit-der-weg-zum-net-zero-warehouse-214157.html; Abruf 16.06.2025</a:t>
            </a:r>
          </a:p>
          <a:p>
            <a:pPr>
              <a:lnSpc>
                <a:spcPct val="110000"/>
              </a:lnSpc>
            </a:pPr>
            <a:r>
              <a:rPr lang="de-AT" sz="1200" dirty="0" err="1"/>
              <a:t>Muchna</a:t>
            </a:r>
            <a:r>
              <a:rPr lang="de-AT" sz="1200" dirty="0"/>
              <a:t>, Claus / Brandenburg, Hans/ Fottner, Johannes/ Gutermuth, Jens (2. Auflage 2021): Grundlagen der Logistik. Begriffe, Strukturen und Prozesse</a:t>
            </a:r>
          </a:p>
        </p:txBody>
      </p:sp>
    </p:spTree>
    <p:extLst>
      <p:ext uri="{BB962C8B-B14F-4D97-AF65-F5344CB8AC3E}">
        <p14:creationId xmlns:p14="http://schemas.microsoft.com/office/powerpoint/2010/main" val="18642152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0DA6B-D827-9689-9B86-D279357AB371}"/>
            </a:ext>
          </a:extLst>
        </p:cNvPr>
        <p:cNvGrpSpPr/>
        <p:nvPr/>
      </p:nvGrpSpPr>
      <p:grpSpPr>
        <a:xfrm>
          <a:off x="0" y="0"/>
          <a:ext cx="0" cy="0"/>
          <a:chOff x="0" y="0"/>
          <a:chExt cx="0" cy="0"/>
        </a:xfrm>
      </p:grpSpPr>
      <p:sp>
        <p:nvSpPr>
          <p:cNvPr id="5" name="Inhaltsplatzhalter 4">
            <a:extLst>
              <a:ext uri="{FF2B5EF4-FFF2-40B4-BE49-F238E27FC236}">
                <a16:creationId xmlns:a16="http://schemas.microsoft.com/office/drawing/2014/main" id="{A4F17FFA-5F16-E9CF-2D97-3E74D058C7CC}"/>
              </a:ext>
            </a:extLst>
          </p:cNvPr>
          <p:cNvSpPr>
            <a:spLocks noGrp="1"/>
          </p:cNvSpPr>
          <p:nvPr>
            <p:ph idx="1"/>
          </p:nvPr>
        </p:nvSpPr>
        <p:spPr>
          <a:xfrm>
            <a:off x="651256" y="1614119"/>
            <a:ext cx="10515600" cy="4688069"/>
          </a:xfrm>
        </p:spPr>
        <p:txBody>
          <a:bodyPr>
            <a:normAutofit fontScale="85000" lnSpcReduction="10000"/>
          </a:bodyPr>
          <a:lstStyle/>
          <a:p>
            <a:pPr>
              <a:lnSpc>
                <a:spcPct val="100000"/>
              </a:lnSpc>
            </a:pPr>
            <a:r>
              <a:rPr lang="de-AT" dirty="0"/>
              <a:t>Neubauer, Matthias / Hutter, Bernadette (2022): Research Report "Für LKW-Fahrer und LKW-Fahrerinnen wird es noch lange Arbeit geben": Matthias Neubauer, Professor an der FH Oberösterreich, über automatisiertes Fahren und Auswirkungen auf die Berufswelt in Transport und Logistik, im Gespräch. In: https://hdl.handle.net/10419/269898; Abruf 06.05.2025</a:t>
            </a:r>
          </a:p>
          <a:p>
            <a:pPr>
              <a:lnSpc>
                <a:spcPct val="100000"/>
              </a:lnSpc>
            </a:pPr>
            <a:r>
              <a:rPr lang="de-AT" dirty="0" err="1"/>
              <a:t>Pazirandeh</a:t>
            </a:r>
            <a:r>
              <a:rPr lang="de-AT" dirty="0"/>
              <a:t>, Ali / Jafari, Hamid (2013): Making sense </a:t>
            </a:r>
            <a:r>
              <a:rPr lang="de-AT" dirty="0" err="1"/>
              <a:t>of</a:t>
            </a:r>
            <a:r>
              <a:rPr lang="de-AT" dirty="0"/>
              <a:t> </a:t>
            </a:r>
            <a:r>
              <a:rPr lang="de-AT" dirty="0" err="1"/>
              <a:t>green</a:t>
            </a:r>
            <a:r>
              <a:rPr lang="de-AT" dirty="0"/>
              <a:t> </a:t>
            </a:r>
            <a:r>
              <a:rPr lang="de-AT" dirty="0" err="1"/>
              <a:t>logistics</a:t>
            </a:r>
            <a:r>
              <a:rPr lang="de-AT" dirty="0"/>
              <a:t>; In: International Journal </a:t>
            </a:r>
            <a:r>
              <a:rPr lang="de-AT" dirty="0" err="1"/>
              <a:t>of</a:t>
            </a:r>
            <a:r>
              <a:rPr lang="de-AT" dirty="0"/>
              <a:t> </a:t>
            </a:r>
            <a:r>
              <a:rPr lang="de-AT" dirty="0" err="1"/>
              <a:t>Productivity</a:t>
            </a:r>
            <a:r>
              <a:rPr lang="de-AT" dirty="0"/>
              <a:t> and Performance Management</a:t>
            </a:r>
          </a:p>
          <a:p>
            <a:pPr>
              <a:lnSpc>
                <a:spcPct val="100000"/>
              </a:lnSpc>
            </a:pPr>
            <a:r>
              <a:rPr lang="de-AT" dirty="0" err="1"/>
              <a:t>Saroha</a:t>
            </a:r>
            <a:r>
              <a:rPr lang="de-AT" dirty="0"/>
              <a:t>, </a:t>
            </a:r>
            <a:r>
              <a:rPr lang="de-AT" dirty="0" err="1"/>
              <a:t>Rituraj</a:t>
            </a:r>
            <a:r>
              <a:rPr lang="de-AT" dirty="0"/>
              <a:t> (2014): Green </a:t>
            </a:r>
            <a:r>
              <a:rPr lang="de-AT" dirty="0" err="1"/>
              <a:t>logistics</a:t>
            </a:r>
            <a:r>
              <a:rPr lang="de-AT" dirty="0"/>
              <a:t> &amp; </a:t>
            </a:r>
            <a:r>
              <a:rPr lang="de-AT" dirty="0" err="1"/>
              <a:t>its</a:t>
            </a:r>
            <a:r>
              <a:rPr lang="de-AT" dirty="0"/>
              <a:t> </a:t>
            </a:r>
            <a:r>
              <a:rPr lang="de-AT" dirty="0" err="1"/>
              <a:t>significance</a:t>
            </a:r>
            <a:r>
              <a:rPr lang="de-AT" dirty="0"/>
              <a:t> in modern </a:t>
            </a:r>
            <a:r>
              <a:rPr lang="de-AT" dirty="0" err="1"/>
              <a:t>day</a:t>
            </a:r>
            <a:r>
              <a:rPr lang="de-AT" dirty="0"/>
              <a:t> </a:t>
            </a:r>
            <a:r>
              <a:rPr lang="de-AT" dirty="0" err="1"/>
              <a:t>systems</a:t>
            </a:r>
            <a:r>
              <a:rPr lang="de-AT" dirty="0"/>
              <a:t>; In: International Review </a:t>
            </a:r>
            <a:r>
              <a:rPr lang="de-AT" dirty="0" err="1"/>
              <a:t>of</a:t>
            </a:r>
            <a:r>
              <a:rPr lang="de-AT" dirty="0"/>
              <a:t> Applied Engineering Research</a:t>
            </a:r>
          </a:p>
          <a:p>
            <a:pPr>
              <a:lnSpc>
                <a:spcPct val="100000"/>
              </a:lnSpc>
            </a:pPr>
            <a:r>
              <a:rPr lang="de-AT" dirty="0"/>
              <a:t>SEAFAR Unternehmenspräsentation (2024)</a:t>
            </a:r>
          </a:p>
          <a:p>
            <a:pPr>
              <a:lnSpc>
                <a:spcPct val="100000"/>
              </a:lnSpc>
            </a:pPr>
            <a:r>
              <a:rPr lang="de-AT" dirty="0"/>
              <a:t>Spengler, Thomas et. al (2021): Methoden und Werkzeuge für die synergetische Konzeption und Bewertung von Industrie 4.0-Lösungen, In: Fritzsche, Roy / Winter, Stefan / Lohmer, Jakob (Hrsg.): Logistik in Wissenschaft und Praxis. Von der Datenanalyse zur Gestaltung komplexer Logistikprozesse</a:t>
            </a:r>
          </a:p>
          <a:p>
            <a:pPr>
              <a:lnSpc>
                <a:spcPct val="100000"/>
              </a:lnSpc>
            </a:pPr>
            <a:r>
              <a:rPr lang="de-AT" dirty="0"/>
              <a:t>TU Graz (2025): https://www.tugraz.at/news/artikel/mit-neuen-kraftstoffen-zu-klimaneutraler-schifffahrt; Abruf 07.07.2025</a:t>
            </a:r>
          </a:p>
          <a:p>
            <a:pPr>
              <a:lnSpc>
                <a:spcPct val="100000"/>
              </a:lnSpc>
            </a:pPr>
            <a:r>
              <a:rPr lang="de-AT" dirty="0"/>
              <a:t>Vaude (2025): https://www.vaude.com/ch/de/blog/post/deutscher-nachhaltigkeitspreis-2024.html?srsltid=AfmBOopqfSPfonZkMPD_UrqkVO3ZtUWxnHodHQRce5o5zLLcuLWrSQp3; Abruf 11.07.2025</a:t>
            </a:r>
          </a:p>
          <a:p>
            <a:pPr>
              <a:lnSpc>
                <a:spcPct val="100000"/>
              </a:lnSpc>
            </a:pPr>
            <a:r>
              <a:rPr lang="de-AT" dirty="0"/>
              <a:t>Van der Linden, Erwin (2024): Study on alternative </a:t>
            </a:r>
            <a:r>
              <a:rPr lang="de-AT" dirty="0" err="1"/>
              <a:t>propulsion</a:t>
            </a:r>
            <a:r>
              <a:rPr lang="de-AT" dirty="0"/>
              <a:t> on </a:t>
            </a:r>
            <a:r>
              <a:rPr lang="de-AT" dirty="0" err="1"/>
              <a:t>the</a:t>
            </a:r>
            <a:r>
              <a:rPr lang="de-AT" dirty="0"/>
              <a:t> </a:t>
            </a:r>
            <a:r>
              <a:rPr lang="de-AT" dirty="0" err="1"/>
              <a:t>Danube</a:t>
            </a:r>
            <a:r>
              <a:rPr lang="de-AT" dirty="0"/>
              <a:t>. In: https://www.viadonau.org/fileadmin/content/20241128_Aristoi_Study_Viadonau_final.pdf; Abruf 07.07.2025</a:t>
            </a:r>
          </a:p>
          <a:p>
            <a:pPr>
              <a:lnSpc>
                <a:spcPct val="100000"/>
              </a:lnSpc>
            </a:pPr>
            <a:r>
              <a:rPr lang="de-AT" dirty="0"/>
              <a:t>Verordnung (EU) 2024/1689 des Europäischen Parlaments und des Rates vom 13. Juni 2024 zur Festlegung harmonisierter Vorschriften für künstliche Intelligenz. In: https://eur-lex.europa.eu/legal-content/DE/TXT/PDF/?uri=OJ:L_202401689; Abruf 03.06.2025</a:t>
            </a:r>
          </a:p>
          <a:p>
            <a:pPr>
              <a:lnSpc>
                <a:spcPct val="100000"/>
              </a:lnSpc>
            </a:pPr>
            <a:r>
              <a:rPr lang="de-AT" dirty="0"/>
              <a:t>Wortmann, Felix et.al. (2021): Der lange Weg im IoT – Von der Vernetzung zur Profitabilität. In: Meinhardt, Stefan / Wortmann, Felix (Hrsg.): IoT – Best Practices. Internet der Dinge, Geschäftsmodellinnovationen, IoT-Plattformen, IoT in Fertigung und Logistik.</a:t>
            </a:r>
          </a:p>
        </p:txBody>
      </p:sp>
    </p:spTree>
    <p:extLst>
      <p:ext uri="{BB962C8B-B14F-4D97-AF65-F5344CB8AC3E}">
        <p14:creationId xmlns:p14="http://schemas.microsoft.com/office/powerpoint/2010/main" val="318340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10FEAA7-C22F-7044-92BB-9969242AE93A}"/>
              </a:ext>
            </a:extLst>
          </p:cNvPr>
          <p:cNvSpPr>
            <a:spLocks noGrp="1"/>
          </p:cNvSpPr>
          <p:nvPr>
            <p:ph idx="1"/>
          </p:nvPr>
        </p:nvSpPr>
        <p:spPr/>
        <p:txBody>
          <a:bodyPr>
            <a:normAutofit/>
          </a:bodyPr>
          <a:lstStyle/>
          <a:p>
            <a:pPr marL="0" indent="0">
              <a:buNone/>
            </a:pPr>
            <a:r>
              <a:rPr lang="de-AT" sz="2600" dirty="0"/>
              <a:t>Logistik als Rückgrat unserer modernen schnell-lebigen Welt:</a:t>
            </a:r>
          </a:p>
          <a:p>
            <a:r>
              <a:rPr lang="de-AT" sz="2600" dirty="0"/>
              <a:t>Technologische Innovation: KI, Roboter, autonome Fahrzeuge</a:t>
            </a:r>
          </a:p>
          <a:p>
            <a:r>
              <a:rPr lang="de-AT" sz="2600" dirty="0"/>
              <a:t>Nachhaltigkeit: grüne Logistik wird immer wichtiger</a:t>
            </a:r>
          </a:p>
          <a:p>
            <a:endParaRPr lang="de-AT" sz="2600" dirty="0"/>
          </a:p>
          <a:p>
            <a:pPr marL="0" indent="0">
              <a:buNone/>
            </a:pPr>
            <a:r>
              <a:rPr lang="de-AT" sz="2600" i="1" dirty="0"/>
              <a:t>Was heute neu ist, kann morgen schon veraltet sein. </a:t>
            </a:r>
          </a:p>
          <a:p>
            <a:pPr marL="0" indent="0">
              <a:buNone/>
            </a:pPr>
            <a:r>
              <a:rPr lang="de-AT" sz="2600" dirty="0"/>
              <a:t>Logistik als Paradebeispiel einer Branche, in der Innovation überlebenswichtig ist.</a:t>
            </a:r>
          </a:p>
          <a:p>
            <a:pPr marL="0" indent="0">
              <a:buNone/>
            </a:pPr>
            <a:endParaRPr lang="de-AT" dirty="0"/>
          </a:p>
        </p:txBody>
      </p:sp>
      <p:sp>
        <p:nvSpPr>
          <p:cNvPr id="3" name="Titel 2">
            <a:extLst>
              <a:ext uri="{FF2B5EF4-FFF2-40B4-BE49-F238E27FC236}">
                <a16:creationId xmlns:a16="http://schemas.microsoft.com/office/drawing/2014/main" id="{CD89C4B2-38A5-C377-BE4B-1F68D3A2A1B2}"/>
              </a:ext>
            </a:extLst>
          </p:cNvPr>
          <p:cNvSpPr>
            <a:spLocks noGrp="1"/>
          </p:cNvSpPr>
          <p:nvPr>
            <p:ph type="title"/>
          </p:nvPr>
        </p:nvSpPr>
        <p:spPr/>
        <p:txBody>
          <a:bodyPr>
            <a:normAutofit/>
          </a:bodyPr>
          <a:lstStyle/>
          <a:p>
            <a:r>
              <a:rPr lang="de-AT" dirty="0"/>
              <a:t>Logistik: Innovation bewegt</a:t>
            </a:r>
          </a:p>
        </p:txBody>
      </p:sp>
    </p:spTree>
    <p:extLst>
      <p:ext uri="{BB962C8B-B14F-4D97-AF65-F5344CB8AC3E}">
        <p14:creationId xmlns:p14="http://schemas.microsoft.com/office/powerpoint/2010/main" val="346981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1F43A9A-6FFC-20FD-0E3C-5EEE9FED7752}"/>
              </a:ext>
            </a:extLst>
          </p:cNvPr>
          <p:cNvSpPr>
            <a:spLocks noGrp="1"/>
          </p:cNvSpPr>
          <p:nvPr>
            <p:ph type="title"/>
          </p:nvPr>
        </p:nvSpPr>
        <p:spPr/>
        <p:txBody>
          <a:bodyPr>
            <a:normAutofit/>
          </a:bodyPr>
          <a:lstStyle/>
          <a:p>
            <a:r>
              <a:rPr lang="de-AT" sz="3200" dirty="0"/>
              <a:t>Brainstorming: Trends in der Logistik</a:t>
            </a:r>
          </a:p>
        </p:txBody>
      </p:sp>
      <p:sp>
        <p:nvSpPr>
          <p:cNvPr id="4" name="Textplatzhalter 3">
            <a:extLst>
              <a:ext uri="{FF2B5EF4-FFF2-40B4-BE49-F238E27FC236}">
                <a16:creationId xmlns:a16="http://schemas.microsoft.com/office/drawing/2014/main" id="{F116D32E-DAD1-0302-BEB0-438708BC6920}"/>
              </a:ext>
            </a:extLst>
          </p:cNvPr>
          <p:cNvSpPr>
            <a:spLocks noGrp="1"/>
          </p:cNvSpPr>
          <p:nvPr>
            <p:ph idx="1"/>
          </p:nvPr>
        </p:nvSpPr>
        <p:spPr>
          <a:xfrm>
            <a:off x="4029814" y="2001794"/>
            <a:ext cx="7740909" cy="3720317"/>
          </a:xfrm>
        </p:spPr>
        <p:txBody>
          <a:bodyPr>
            <a:normAutofit/>
          </a:bodyPr>
          <a:lstStyle/>
          <a:p>
            <a:pPr>
              <a:lnSpc>
                <a:spcPct val="150000"/>
              </a:lnSpc>
            </a:pPr>
            <a:r>
              <a:rPr lang="de-AT" dirty="0"/>
              <a:t>Welche wichtigen </a:t>
            </a:r>
            <a:r>
              <a:rPr lang="de-AT" b="1" dirty="0"/>
              <a:t>Trends</a:t>
            </a:r>
            <a:r>
              <a:rPr lang="de-AT" dirty="0"/>
              <a:t> in der </a:t>
            </a:r>
            <a:r>
              <a:rPr lang="de-AT" b="1" dirty="0"/>
              <a:t>Logistik</a:t>
            </a:r>
            <a:r>
              <a:rPr lang="de-AT" dirty="0"/>
              <a:t> kennst du?</a:t>
            </a:r>
          </a:p>
          <a:p>
            <a:pPr>
              <a:lnSpc>
                <a:spcPct val="150000"/>
              </a:lnSpc>
            </a:pPr>
            <a:r>
              <a:rPr lang="de-AT" dirty="0"/>
              <a:t>Welche Rolle spielen moderne </a:t>
            </a:r>
            <a:r>
              <a:rPr lang="de-AT" b="1" dirty="0"/>
              <a:t>Technologien</a:t>
            </a:r>
            <a:r>
              <a:rPr lang="de-AT" dirty="0"/>
              <a:t> wie Drohnen und selbstfahrende Fahrzeuge in der Logistikbranche und wie könnten sie die Lieferketten der Zukunft beeinflussen?</a:t>
            </a:r>
          </a:p>
          <a:p>
            <a:pPr>
              <a:lnSpc>
                <a:spcPct val="150000"/>
              </a:lnSpc>
            </a:pPr>
            <a:r>
              <a:rPr lang="de-AT" dirty="0"/>
              <a:t>Denkt ihr, dass Nachhaltigkeit bei automatisierten Logistiklösungen eine wichtige Rolle spielen kann – und wenn ja, wie genau?</a:t>
            </a:r>
          </a:p>
        </p:txBody>
      </p:sp>
    </p:spTree>
    <p:extLst>
      <p:ext uri="{BB962C8B-B14F-4D97-AF65-F5344CB8AC3E}">
        <p14:creationId xmlns:p14="http://schemas.microsoft.com/office/powerpoint/2010/main" val="1116854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fik DHL Trendradar - englische Darstellung">
            <a:extLst>
              <a:ext uri="{FF2B5EF4-FFF2-40B4-BE49-F238E27FC236}">
                <a16:creationId xmlns:a16="http://schemas.microsoft.com/office/drawing/2014/main" id="{D222D1EC-6FD2-C7AF-F617-AB455E7C28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69" y="1268663"/>
            <a:ext cx="5398952" cy="5137919"/>
          </a:xfrm>
        </p:spPr>
      </p:pic>
      <p:sp>
        <p:nvSpPr>
          <p:cNvPr id="3" name="Title 2">
            <a:extLst>
              <a:ext uri="{FF2B5EF4-FFF2-40B4-BE49-F238E27FC236}">
                <a16:creationId xmlns:a16="http://schemas.microsoft.com/office/drawing/2014/main" id="{1616F32F-E08B-49CD-A6C2-1E652E5F56A2}"/>
              </a:ext>
            </a:extLst>
          </p:cNvPr>
          <p:cNvSpPr>
            <a:spLocks noGrp="1"/>
          </p:cNvSpPr>
          <p:nvPr>
            <p:ph type="title"/>
          </p:nvPr>
        </p:nvSpPr>
        <p:spPr/>
        <p:txBody>
          <a:bodyPr>
            <a:normAutofit/>
          </a:bodyPr>
          <a:lstStyle/>
          <a:p>
            <a:r>
              <a:rPr lang="de-AT" sz="3400"/>
              <a:t>DHL Trendradar</a:t>
            </a:r>
          </a:p>
        </p:txBody>
      </p:sp>
      <p:sp>
        <p:nvSpPr>
          <p:cNvPr id="10" name="Content Placeholder 2">
            <a:extLst>
              <a:ext uri="{FF2B5EF4-FFF2-40B4-BE49-F238E27FC236}">
                <a16:creationId xmlns:a16="http://schemas.microsoft.com/office/drawing/2014/main" id="{15CF1F7E-49C6-B2A6-EAEF-FF6462759819}"/>
              </a:ext>
            </a:extLst>
          </p:cNvPr>
          <p:cNvSpPr txBox="1">
            <a:spLocks/>
          </p:cNvSpPr>
          <p:nvPr/>
        </p:nvSpPr>
        <p:spPr>
          <a:xfrm>
            <a:off x="6373831" y="2083135"/>
            <a:ext cx="5257800" cy="35089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000" kern="1200">
                <a:solidFill>
                  <a:schemeClr val="tx1"/>
                </a:solidFill>
                <a:latin typeface="Mangal Pro" panose="00000500000000000000" pitchFamily="2" charset="0"/>
                <a:ea typeface="+mn-ea"/>
                <a:cs typeface="Mangal Pro" panose="00000500000000000000" pitchFamily="2" charset="0"/>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angal Pro" panose="00000500000000000000" pitchFamily="2" charset="0"/>
                <a:ea typeface="+mn-ea"/>
                <a:cs typeface="Mangal Pro" panose="00000500000000000000" pitchFamily="2" charset="0"/>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1600" kern="1200">
                <a:solidFill>
                  <a:schemeClr val="tx1"/>
                </a:solidFill>
                <a:latin typeface="Mangal Pro" panose="00000500000000000000" pitchFamily="2" charset="0"/>
                <a:ea typeface="+mn-ea"/>
                <a:cs typeface="Mangal Pro" panose="00000500000000000000" pitchFamily="2" charset="0"/>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400" kern="1200">
                <a:solidFill>
                  <a:schemeClr val="tx1"/>
                </a:solidFill>
                <a:latin typeface="Mangal Pro" panose="00000500000000000000" pitchFamily="2" charset="0"/>
                <a:ea typeface="+mn-ea"/>
                <a:cs typeface="Mangal Pro" panose="00000500000000000000" pitchFamily="2" charset="0"/>
              </a:defRPr>
            </a:lvl4pPr>
            <a:lvl5pPr marL="2057400" indent="-228600" algn="l" defTabSz="914400" rtl="0" eaLnBrk="1" latinLnBrk="0" hangingPunct="1">
              <a:lnSpc>
                <a:spcPct val="90000"/>
              </a:lnSpc>
              <a:spcBef>
                <a:spcPts val="500"/>
              </a:spcBef>
              <a:buClr>
                <a:schemeClr val="accent4"/>
              </a:buClr>
              <a:buFont typeface="Wingdings" panose="05000000000000000000" pitchFamily="2" charset="2"/>
              <a:buChar char="§"/>
              <a:defRPr sz="1200" kern="1200">
                <a:solidFill>
                  <a:schemeClr val="tx1"/>
                </a:solidFill>
                <a:latin typeface="Mangal Pro" panose="00000500000000000000" pitchFamily="2" charset="0"/>
                <a:ea typeface="+mn-ea"/>
                <a:cs typeface="Mangal Pro"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2600" dirty="0"/>
              <a:t>Nachhaltigkeit, Digitalisierung und Automatisierung als zentrale Treiber</a:t>
            </a:r>
          </a:p>
          <a:p>
            <a:pPr marL="0" indent="0">
              <a:buNone/>
            </a:pPr>
            <a:endParaRPr lang="de-AT" sz="2600" dirty="0"/>
          </a:p>
          <a:p>
            <a:r>
              <a:rPr lang="de-AT" sz="2600" dirty="0"/>
              <a:t>auch gesellschaftliche Weiterentwicklung</a:t>
            </a:r>
            <a:endParaRPr lang="de-AT" dirty="0"/>
          </a:p>
        </p:txBody>
      </p:sp>
      <p:sp>
        <p:nvSpPr>
          <p:cNvPr id="11" name="Textfeld 12">
            <a:extLst>
              <a:ext uri="{FF2B5EF4-FFF2-40B4-BE49-F238E27FC236}">
                <a16:creationId xmlns:a16="http://schemas.microsoft.com/office/drawing/2014/main" id="{6F0600C7-B275-D247-BD9C-CEB62504E71B}"/>
              </a:ext>
            </a:extLst>
          </p:cNvPr>
          <p:cNvSpPr txBox="1"/>
          <p:nvPr/>
        </p:nvSpPr>
        <p:spPr>
          <a:xfrm>
            <a:off x="876414" y="6524640"/>
            <a:ext cx="1396757" cy="215444"/>
          </a:xfrm>
          <a:prstGeom prst="rect">
            <a:avLst/>
          </a:prstGeom>
          <a:noFill/>
        </p:spPr>
        <p:txBody>
          <a:bodyPr wrap="square">
            <a:spAutoFit/>
          </a:bodyPr>
          <a:lstStyle/>
          <a:p>
            <a:r>
              <a:rPr lang="de-AT" sz="800">
                <a:latin typeface="Mangal Pro" panose="00000500000000000000" pitchFamily="2" charset="0"/>
                <a:cs typeface="Mangal Pro" panose="00000500000000000000" pitchFamily="2" charset="0"/>
              </a:rPr>
              <a:t>Bild: DHL Group</a:t>
            </a:r>
          </a:p>
        </p:txBody>
      </p:sp>
    </p:spTree>
    <p:extLst>
      <p:ext uri="{BB962C8B-B14F-4D97-AF65-F5344CB8AC3E}">
        <p14:creationId xmlns:p14="http://schemas.microsoft.com/office/powerpoint/2010/main" val="74953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52D15790-55E8-1643-F2D6-FD4473D2074B}"/>
              </a:ext>
            </a:extLst>
          </p:cNvPr>
          <p:cNvGraphicFramePr/>
          <p:nvPr>
            <p:extLst>
              <p:ext uri="{D42A27DB-BD31-4B8C-83A1-F6EECF244321}">
                <p14:modId xmlns:p14="http://schemas.microsoft.com/office/powerpoint/2010/main" val="3071038175"/>
              </p:ext>
            </p:extLst>
          </p:nvPr>
        </p:nvGraphicFramePr>
        <p:xfrm>
          <a:off x="321533" y="1733667"/>
          <a:ext cx="11322725" cy="375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5166690"/>
      </p:ext>
    </p:extLst>
  </p:cSld>
  <p:clrMapOvr>
    <a:masterClrMapping/>
  </p:clrMapOvr>
</p:sld>
</file>

<file path=ppt/theme/theme1.xml><?xml version="1.0" encoding="utf-8"?>
<a:theme xmlns:a="http://schemas.openxmlformats.org/drawingml/2006/main" name="Office">
  <a:themeElements>
    <a:clrScheme name="ReTrans">
      <a:dk1>
        <a:sysClr val="windowText" lastClr="000000"/>
      </a:dk1>
      <a:lt1>
        <a:sysClr val="window" lastClr="FFFFFF"/>
      </a:lt1>
      <a:dk2>
        <a:srgbClr val="0E2841"/>
      </a:dk2>
      <a:lt2>
        <a:srgbClr val="E8E8E8"/>
      </a:lt2>
      <a:accent1>
        <a:srgbClr val="39D3DD"/>
      </a:accent1>
      <a:accent2>
        <a:srgbClr val="77ED7D"/>
      </a:accent2>
      <a:accent3>
        <a:srgbClr val="F2AF0D"/>
      </a:accent3>
      <a:accent4>
        <a:srgbClr val="0A6169"/>
      </a:accent4>
      <a:accent5>
        <a:srgbClr val="DD3344"/>
      </a:accent5>
      <a:accent6>
        <a:srgbClr val="86B3BF"/>
      </a:accent6>
      <a:hlink>
        <a:srgbClr val="96607D"/>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14027</Words>
  <Application>Microsoft Office PowerPoint</Application>
  <PresentationFormat>Breitbild</PresentationFormat>
  <Paragraphs>1184</Paragraphs>
  <Slides>56</Slides>
  <Notes>47</Notes>
  <HiddenSlides>0</HiddenSlides>
  <MMClips>4</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56</vt:i4>
      </vt:variant>
    </vt:vector>
  </HeadingPairs>
  <TitlesOfParts>
    <vt:vector size="69" baseType="lpstr">
      <vt:lpstr>Aptos</vt:lpstr>
      <vt:lpstr>Aptos Display</vt:lpstr>
      <vt:lpstr>Arial</vt:lpstr>
      <vt:lpstr>Bahnschrift Light</vt:lpstr>
      <vt:lpstr>Bahnschrift SemiBold</vt:lpstr>
      <vt:lpstr>Calibri</vt:lpstr>
      <vt:lpstr>Mangal Pro</vt:lpstr>
      <vt:lpstr>MyriadRegular</vt:lpstr>
      <vt:lpstr>Oswald</vt:lpstr>
      <vt:lpstr>Segoe Sans</vt:lpstr>
      <vt:lpstr>Söhne</vt:lpstr>
      <vt:lpstr>Wingdings</vt:lpstr>
      <vt:lpstr>Office</vt:lpstr>
      <vt:lpstr> Logistik: Digitalisierung, Technologien und Innovationen</vt:lpstr>
      <vt:lpstr>PowerPoint-Präsentation</vt:lpstr>
      <vt:lpstr>PowerPoint-Präsentation</vt:lpstr>
      <vt:lpstr>PowerPoint-Präsentation</vt:lpstr>
      <vt:lpstr>PowerPoint-Präsentation</vt:lpstr>
      <vt:lpstr>Logistik: Innovation bewegt</vt:lpstr>
      <vt:lpstr>Brainstorming: Trends in der Logistik</vt:lpstr>
      <vt:lpstr>DHL Trendradar</vt:lpstr>
      <vt:lpstr>PowerPoint-Präsentation</vt:lpstr>
      <vt:lpstr>Digitalisierung</vt:lpstr>
      <vt:lpstr>Daten als Grundlage</vt:lpstr>
      <vt:lpstr>Big Data in der Logistik: Use Case Vorausschauender Versand</vt:lpstr>
      <vt:lpstr>Predictive Shipping -  Chance oder Risiko?</vt:lpstr>
      <vt:lpstr>Internet der Dinge</vt:lpstr>
      <vt:lpstr>Wie vernetzt ist unser Alltag?</vt:lpstr>
      <vt:lpstr>Künstliche Intelligenz (KI)</vt:lpstr>
      <vt:lpstr>KI in der Logistik</vt:lpstr>
      <vt:lpstr>Befrage eine KI zur Logistik der Zukunft</vt:lpstr>
      <vt:lpstr>Herausforderungen von KI</vt:lpstr>
      <vt:lpstr>Blockchain</vt:lpstr>
      <vt:lpstr>Use Case: Blockchain bei einer Paketzustellung</vt:lpstr>
      <vt:lpstr>Praxisbeispiel: Digitaler Zwilling</vt:lpstr>
      <vt:lpstr>Video „Digitaler Zwilling“</vt:lpstr>
      <vt:lpstr>Anwendungsbeispiel: Smart Ports</vt:lpstr>
      <vt:lpstr>PowerPoint-Präsentation</vt:lpstr>
      <vt:lpstr>Stufen der Automatisierung</vt:lpstr>
      <vt:lpstr>Autonomer LKW</vt:lpstr>
      <vt:lpstr>Autonome Schiffe</vt:lpstr>
      <vt:lpstr>Video: Transport im Wandel</vt:lpstr>
      <vt:lpstr>Platooning</vt:lpstr>
      <vt:lpstr>Roboter in Warenlagern</vt:lpstr>
      <vt:lpstr>Dark Warehouse</vt:lpstr>
      <vt:lpstr>Video „KI und Roboter bei Amazon“</vt:lpstr>
      <vt:lpstr>Drohnen</vt:lpstr>
      <vt:lpstr>Plane ein automatisiertes Lager</vt:lpstr>
      <vt:lpstr>PowerPoint-Präsentation</vt:lpstr>
      <vt:lpstr>Grüne Logistik</vt:lpstr>
      <vt:lpstr>Future Transport Ideas</vt:lpstr>
      <vt:lpstr>Nachhaltige Technologien in der Logistik</vt:lpstr>
      <vt:lpstr>Kreislaufwirtschaft</vt:lpstr>
      <vt:lpstr>Grüne Verpackung „Post Loop“</vt:lpstr>
      <vt:lpstr>Pitch zu innovativen Verpackungs- oder Kreislaufwirtschaftsprojekten</vt:lpstr>
      <vt:lpstr>Nachhaltige Lieferketten</vt:lpstr>
      <vt:lpstr>Alternative Antriebssysteme</vt:lpstr>
      <vt:lpstr>Elektromobilität</vt:lpstr>
      <vt:lpstr>Video: Österreichische Post</vt:lpstr>
      <vt:lpstr>Wasserstoff</vt:lpstr>
      <vt:lpstr>Multimodale Transporte</vt:lpstr>
      <vt:lpstr>Unser Konsumverhalten</vt:lpstr>
      <vt:lpstr>Wie nachhaltig kaufst du ein?</vt:lpstr>
      <vt:lpstr>Danke für eure Aufmerksamkeit!</vt:lpstr>
      <vt:lpstr>Hinweis zu Copyright und KI</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Haller Alexandra</dc:creator>
  <cp:lastModifiedBy>Pum Christina</cp:lastModifiedBy>
  <cp:revision>1</cp:revision>
  <dcterms:created xsi:type="dcterms:W3CDTF">2025-03-13T09:51:24Z</dcterms:created>
  <dcterms:modified xsi:type="dcterms:W3CDTF">2026-02-26T06:56:27Z</dcterms:modified>
</cp:coreProperties>
</file>